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302" r:id="rId3"/>
    <p:sldId id="297" r:id="rId4"/>
    <p:sldId id="303" r:id="rId5"/>
    <p:sldId id="350" r:id="rId6"/>
    <p:sldId id="360" r:id="rId7"/>
    <p:sldId id="298" r:id="rId8"/>
    <p:sldId id="300" r:id="rId9"/>
    <p:sldId id="369" r:id="rId10"/>
    <p:sldId id="367" r:id="rId11"/>
    <p:sldId id="368" r:id="rId12"/>
    <p:sldId id="299" r:id="rId13"/>
    <p:sldId id="352" r:id="rId14"/>
    <p:sldId id="364" r:id="rId15"/>
    <p:sldId id="334" r:id="rId16"/>
    <p:sldId id="355" r:id="rId17"/>
    <p:sldId id="362" r:id="rId18"/>
    <p:sldId id="366" r:id="rId19"/>
    <p:sldId id="36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D3D825A-47B1-4082-921E-6B7A36C274A7}">
          <p14:sldIdLst>
            <p14:sldId id="264"/>
            <p14:sldId id="302"/>
            <p14:sldId id="297"/>
            <p14:sldId id="303"/>
            <p14:sldId id="350"/>
            <p14:sldId id="360"/>
            <p14:sldId id="298"/>
            <p14:sldId id="300"/>
            <p14:sldId id="369"/>
            <p14:sldId id="367"/>
            <p14:sldId id="368"/>
            <p14:sldId id="299"/>
          </p14:sldIdLst>
        </p14:section>
        <p14:section name="Section sans titre" id="{F67AA30A-F496-46D8-A7D4-52D966BFC2B7}">
          <p14:sldIdLst>
            <p14:sldId id="352"/>
            <p14:sldId id="364"/>
            <p14:sldId id="334"/>
            <p14:sldId id="355"/>
            <p14:sldId id="362"/>
            <p14:sldId id="366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e blanchette" initials="cb" lastIdx="1" clrIdx="0">
    <p:extLst>
      <p:ext uri="{19B8F6BF-5375-455C-9EA6-DF929625EA0E}">
        <p15:presenceInfo xmlns:p15="http://schemas.microsoft.com/office/powerpoint/2012/main" userId="c3b7706429c5b4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89" autoAdjust="0"/>
  </p:normalViewPr>
  <p:slideViewPr>
    <p:cSldViewPr snapToGrid="0">
      <p:cViewPr varScale="1">
        <p:scale>
          <a:sx n="61" d="100"/>
          <a:sy n="61" d="100"/>
        </p:scale>
        <p:origin x="11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07T10:50:17.20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AE31A-CB92-4BCA-B63A-39886065DD82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B954B-7DF2-4AD6-8494-09600994F7F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59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Nous avons 5 chalets pour 2, 2 chalets pour 4 &amp; 6 chalets pour 8 sous notre réservation 21710697.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954B-7DF2-4AD6-8494-09600994F7F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33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7973-639F-4130-8073-0FB5F85F4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2C0DE-9404-4684-BAB4-E2F98B826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698F3-DE54-4DDC-93F3-D0FA6470D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4D9E-A276-486D-82D3-309ADD3A98D9}" type="datetimeFigureOut">
              <a:rPr lang="fr-CA" smtClean="0"/>
              <a:pPr/>
              <a:t>2024-06-17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1C14-BB2B-4748-BC93-40F4B06C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67B9D-06C7-489D-9C47-F72C1F77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E0A3-6516-4963-9542-FF554C60A97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509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75A5-FE71-4967-93BA-8C65B91F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3E8CB-DBC5-4C49-81FE-64C472CC2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C86E3-D692-4D77-841B-049C3DAD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4D9E-A276-486D-82D3-309ADD3A98D9}" type="datetimeFigureOut">
              <a:rPr lang="fr-CA" smtClean="0"/>
              <a:pPr/>
              <a:t>2024-06-17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6B07D-A140-40DF-8C5C-F494E6D8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E2A7-674C-4ADF-8BE4-8509A4D0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E0A3-6516-4963-9542-FF554C60A97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476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59D96-5A78-4276-AED3-EFC12432F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7D1D1-73B4-4FAD-87D8-592CC4D26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04C87-4C91-4E76-A1B7-2D5499B7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4D9E-A276-486D-82D3-309ADD3A98D9}" type="datetimeFigureOut">
              <a:rPr lang="fr-CA" smtClean="0"/>
              <a:pPr/>
              <a:t>2024-06-17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D65E-9E77-4101-AA13-3CF6AA5B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98F14-C5AC-483C-A1A3-EDEF8EB5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E0A3-6516-4963-9542-FF554C60A97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486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9E87-AFA3-4761-8362-D7F16B72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598C-AD1A-44F4-978B-A8D3C042C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F9920-B89C-4112-9D49-3190D4EB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4D9E-A276-486D-82D3-309ADD3A98D9}" type="datetimeFigureOut">
              <a:rPr lang="fr-CA" smtClean="0"/>
              <a:pPr/>
              <a:t>2024-06-17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C6DA5-81F8-45B1-8A69-1F4B0F1C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F2504-57C9-422C-AA1B-2150602C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E0A3-6516-4963-9542-FF554C60A97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828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4AB4-34EC-4EBA-BA4F-6AC28C7D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F72E1-C86E-48AC-A771-35B1D295E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6948D-CA48-42BC-9DE9-BF7E9653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4D9E-A276-486D-82D3-309ADD3A98D9}" type="datetimeFigureOut">
              <a:rPr lang="fr-CA" smtClean="0"/>
              <a:pPr/>
              <a:t>2024-06-17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5AE1E-F042-4CED-92F0-4713D427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8451E-3405-4141-8331-2729E529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E0A3-6516-4963-9542-FF554C60A97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043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89811-FE27-4239-953C-1BE2D15C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1EAEC-86AB-495B-8918-9DF07BD94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69FFE-6815-4397-BC78-D4FD66BB0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EB333-CC86-4F14-9DD2-0128DF6D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4D9E-A276-486D-82D3-309ADD3A98D9}" type="datetimeFigureOut">
              <a:rPr lang="fr-CA" smtClean="0"/>
              <a:pPr/>
              <a:t>2024-06-17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360A1-AB62-4A3E-8B29-605DB311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4A530-B48B-42B8-88E9-84D8AFDF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E0A3-6516-4963-9542-FF554C60A97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388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B1A9-76CF-415F-B3E4-0074348A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A2D72-F070-4406-998C-98DC2951B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5B71D-B645-4F64-87AE-EFF6230BE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494DF-8366-4537-BD5A-65A09079A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68A39-7F03-4D91-B051-61AE0228F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2D1FA-FD5A-48BA-AA6C-8247F770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4D9E-A276-486D-82D3-309ADD3A98D9}" type="datetimeFigureOut">
              <a:rPr lang="fr-CA" smtClean="0"/>
              <a:pPr/>
              <a:t>2024-06-17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2A9EE-FFAD-4458-9F98-38D08BA2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7A54A-46BF-4970-90D5-2F5D55C7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E0A3-6516-4963-9542-FF554C60A97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270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C22A-0727-4FCD-847A-08D406BF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1F6DC-18BB-4041-9716-0BB94FF3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4D9E-A276-486D-82D3-309ADD3A98D9}" type="datetimeFigureOut">
              <a:rPr lang="fr-CA" smtClean="0"/>
              <a:pPr/>
              <a:t>2024-06-17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72D47-B5FA-49C6-A625-636696E1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A42CA-4995-4E98-BD71-B8DCF335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E0A3-6516-4963-9542-FF554C60A97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85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60B6-7D1D-4DD0-8995-03ABFFDE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4D9E-A276-486D-82D3-309ADD3A98D9}" type="datetimeFigureOut">
              <a:rPr lang="fr-CA" smtClean="0"/>
              <a:pPr/>
              <a:t>2024-06-17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A1A9C-55FD-4327-8B6E-3AE6EC3C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1CBE6-E9CB-4519-80F5-31C8879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E0A3-6516-4963-9542-FF554C60A97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49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A963-6DCF-481D-B932-3DF28F53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67364-9C05-407E-80B2-EACF9A358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226C3-1AA3-4A4A-AABB-16A1BCAAD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71BDD-C7AA-456F-996F-5C806B94D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4D9E-A276-486D-82D3-309ADD3A98D9}" type="datetimeFigureOut">
              <a:rPr lang="fr-CA" smtClean="0"/>
              <a:pPr/>
              <a:t>2024-06-17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27F4F-195E-4586-B4F0-3E03EF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86A8B-5E5C-472C-84F5-34EAE912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E0A3-6516-4963-9542-FF554C60A97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183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65DC-2952-4F61-A41B-C66F6ECB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33F798-E4E5-48A3-8F29-EA3518E51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B8C88-F617-40C6-8E59-D518CED6F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AD7A3-399E-40C3-93B1-D7F09528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4D9E-A276-486D-82D3-309ADD3A98D9}" type="datetimeFigureOut">
              <a:rPr lang="fr-CA" smtClean="0"/>
              <a:pPr/>
              <a:t>2024-06-17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FDAB8-A619-4CCA-AF20-6159FA78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8DB7-33BF-409B-B613-FB36CA2A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E0A3-6516-4963-9542-FF554C60A97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88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F33984-7F66-4C8D-9A19-D7BD0F72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E539C-CAC9-4046-89C0-C4D261257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AD723-5476-4C07-A9EF-FEB1E6A80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4D9E-A276-486D-82D3-309ADD3A98D9}" type="datetimeFigureOut">
              <a:rPr lang="fr-CA" smtClean="0"/>
              <a:pPr/>
              <a:t>2024-06-17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58CB7-2D27-427A-A389-4DDF9E197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E640D-690C-431C-B529-C60141979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4E0A3-6516-4963-9542-FF554C60A97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487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11" y="365125"/>
            <a:ext cx="10515600" cy="1325563"/>
          </a:xfrm>
        </p:spPr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Semaine de rando en Gaspésie</a:t>
            </a:r>
            <a:endParaRPr lang="fr-CA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E2C96B-36AD-458C-9EFF-8555E33C0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A5266-5DAB-4A97-B18D-44C98B9AA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FF1E31-0422-4A33-BF37-BCE579136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61" y="2505075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0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7F9D76-3F49-4A2B-AADF-C50D9F8776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8D448-5D38-77E2-6E2E-22BDF0D70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49" y="1463040"/>
            <a:ext cx="937846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1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A5266-5DAB-4A97-B18D-44C98B9AA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Chalets deux lits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14AA7-1CBE-832C-821D-B27236CCA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52472"/>
            <a:ext cx="5079039" cy="2952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3BD962-8DB0-FE26-B86E-70D9E7B38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24" y="3249637"/>
            <a:ext cx="5579042" cy="32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1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B9DB5D-671E-5FF9-BBB6-5321E1624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23" y="0"/>
            <a:ext cx="6324600" cy="3676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A5266-5DAB-4A97-B18D-44C98B9AA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Chalets quatre lits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A1A386-E895-9106-23F5-B9A4C2768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1224"/>
            <a:ext cx="6324600" cy="3676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526E0D-66A6-6C09-83FA-A27986F54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81350"/>
            <a:ext cx="63246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6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53DDD-6E30-4A25-9A82-64FB956E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63" y="1825625"/>
            <a:ext cx="4682169" cy="4351338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Chalets de la Rivière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2000" b="0" i="0" dirty="0">
              <a:solidFill>
                <a:srgbClr val="40404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04040"/>
                </a:solidFill>
                <a:latin typeface="Roboto" panose="02000000000000000000" pitchFamily="2" charset="0"/>
              </a:rPr>
              <a:t>Cinq chalets (#51 à 55)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Un grand lit (literie fournie)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Cuisinette : table, 2 chaises, plaque de cuisson, four grille-pain, petit réfrigérateur électrique, four micro-ondes, cafetière électrique (filtre fourni)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Salle de bain avec douche 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028" name="Picture 4" descr="5 étapes faciles pour une... - Parc national de la Gaspésie | Facebook">
            <a:extLst>
              <a:ext uri="{FF2B5EF4-FFF2-40B4-BE49-F238E27FC236}">
                <a16:creationId xmlns:a16="http://schemas.microsoft.com/office/drawing/2014/main" id="{5E6FF87C-1715-252C-E499-731E029A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69" y="1394085"/>
            <a:ext cx="4773254" cy="51032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6EDD751-AE89-3D90-7B5E-5B6EF6C909C0}"/>
              </a:ext>
            </a:extLst>
          </p:cNvPr>
          <p:cNvSpPr/>
          <p:nvPr/>
        </p:nvSpPr>
        <p:spPr>
          <a:xfrm rot="4332241">
            <a:off x="7015397" y="1418978"/>
            <a:ext cx="914400" cy="1325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1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graphicFrame>
        <p:nvGraphicFramePr>
          <p:cNvPr id="15" name="Tableau 15">
            <a:extLst>
              <a:ext uri="{FF2B5EF4-FFF2-40B4-BE49-F238E27FC236}">
                <a16:creationId xmlns:a16="http://schemas.microsoft.com/office/drawing/2014/main" id="{D9E00D85-C385-07BA-6CE3-668EAB5DB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29459"/>
              </p:ext>
            </p:extLst>
          </p:nvPr>
        </p:nvGraphicFramePr>
        <p:xfrm>
          <a:off x="2111604" y="2427931"/>
          <a:ext cx="7946796" cy="37487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5760">
                  <a:extLst>
                    <a:ext uri="{9D8B030D-6E8A-4147-A177-3AD203B41FA5}">
                      <a16:colId xmlns:a16="http://schemas.microsoft.com/office/drawing/2014/main" val="2489458857"/>
                    </a:ext>
                  </a:extLst>
                </a:gridCol>
                <a:gridCol w="5951036">
                  <a:extLst>
                    <a:ext uri="{9D8B030D-6E8A-4147-A177-3AD203B41FA5}">
                      <a16:colId xmlns:a16="http://schemas.microsoft.com/office/drawing/2014/main" val="1875926168"/>
                    </a:ext>
                  </a:extLst>
                </a:gridCol>
              </a:tblGrid>
              <a:tr h="598399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PROCÉDURE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37684"/>
                  </a:ext>
                </a:extLst>
              </a:tr>
              <a:tr h="1724779">
                <a:tc>
                  <a:txBody>
                    <a:bodyPr/>
                    <a:lstStyle/>
                    <a:p>
                      <a:r>
                        <a:rPr lang="fr-CA"/>
                        <a:t>OCTOBRE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Le RESPONSABLE DE L’HÉBERGEMENT envoie la liste des participants de son hébergement à:</a:t>
                      </a:r>
                    </a:p>
                    <a:p>
                      <a:endParaRPr lang="fr-CA" dirty="0"/>
                    </a:p>
                    <a:p>
                      <a:r>
                        <a:rPr lang="fr-CA" dirty="0"/>
                        <a:t>Christiane Blanchette</a:t>
                      </a:r>
                    </a:p>
                    <a:p>
                      <a:r>
                        <a:rPr lang="fr-CA" dirty="0"/>
                        <a:t>Courriel : voyagecblanchette@gmail.com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387949"/>
                  </a:ext>
                </a:extLst>
              </a:tr>
              <a:tr h="712763">
                <a:tc>
                  <a:txBody>
                    <a:bodyPr/>
                    <a:lstStyle/>
                    <a:p>
                      <a:r>
                        <a:rPr lang="fr-CA" dirty="0"/>
                        <a:t>NOVEMBRE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L’assignation des hébergements est envoyée au                    Gîte du Mont Albert.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75515"/>
                  </a:ext>
                </a:extLst>
              </a:tr>
              <a:tr h="712763">
                <a:tc>
                  <a:txBody>
                    <a:bodyPr/>
                    <a:lstStyle/>
                    <a:p>
                      <a:r>
                        <a:rPr lang="fr-CA" dirty="0"/>
                        <a:t>MI-NOVEMBRE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Le Gite communique avec les responsables d’hébergement pour finaliser la réservation.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6083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0FB2A991-6B35-4B89-A1ED-A5CB41A393F7}"/>
              </a:ext>
            </a:extLst>
          </p:cNvPr>
          <p:cNvSpPr txBox="1"/>
          <p:nvPr/>
        </p:nvSpPr>
        <p:spPr>
          <a:xfrm>
            <a:off x="3167406" y="1859254"/>
            <a:ext cx="570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u="sng" dirty="0"/>
              <a:t>MODALITÉ DE RÉSERVATION DE L’HÉBERGEMENT</a:t>
            </a:r>
          </a:p>
        </p:txBody>
      </p:sp>
    </p:spTree>
    <p:extLst>
      <p:ext uri="{BB962C8B-B14F-4D97-AF65-F5344CB8AC3E}">
        <p14:creationId xmlns:p14="http://schemas.microsoft.com/office/powerpoint/2010/main" val="162663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53DDD-6E30-4A25-9A82-64FB956E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9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b="1" u="sng" dirty="0"/>
              <a:t>Politique d’annulation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30984-1E49-458B-BEB6-55FAEA923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3" y="2633761"/>
            <a:ext cx="10832708" cy="240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7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53DDD-6E30-4A25-9A82-64FB956E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9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895A9-6B4B-4C10-9D60-AD16C2714280}"/>
              </a:ext>
            </a:extLst>
          </p:cNvPr>
          <p:cNvSpPr txBox="1"/>
          <p:nvPr/>
        </p:nvSpPr>
        <p:spPr>
          <a:xfrm>
            <a:off x="4205394" y="1750804"/>
            <a:ext cx="3781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         </a:t>
            </a:r>
            <a:r>
              <a:rPr lang="fr-CA" sz="4000" dirty="0"/>
              <a:t>Tarifs 2024</a:t>
            </a:r>
            <a:endParaRPr lang="fr-CA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D9B61B-BDF8-68E0-880C-B3501EE53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6333"/>
              </p:ext>
            </p:extLst>
          </p:nvPr>
        </p:nvGraphicFramePr>
        <p:xfrm>
          <a:off x="838200" y="2759075"/>
          <a:ext cx="10515599" cy="1342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3415">
                  <a:extLst>
                    <a:ext uri="{9D8B030D-6E8A-4147-A177-3AD203B41FA5}">
                      <a16:colId xmlns:a16="http://schemas.microsoft.com/office/drawing/2014/main" val="4281603863"/>
                    </a:ext>
                  </a:extLst>
                </a:gridCol>
                <a:gridCol w="1425364">
                  <a:extLst>
                    <a:ext uri="{9D8B030D-6E8A-4147-A177-3AD203B41FA5}">
                      <a16:colId xmlns:a16="http://schemas.microsoft.com/office/drawing/2014/main" val="2747592707"/>
                    </a:ext>
                  </a:extLst>
                </a:gridCol>
                <a:gridCol w="1425364">
                  <a:extLst>
                    <a:ext uri="{9D8B030D-6E8A-4147-A177-3AD203B41FA5}">
                      <a16:colId xmlns:a16="http://schemas.microsoft.com/office/drawing/2014/main" val="4208356672"/>
                    </a:ext>
                  </a:extLst>
                </a:gridCol>
                <a:gridCol w="1363054">
                  <a:extLst>
                    <a:ext uri="{9D8B030D-6E8A-4147-A177-3AD203B41FA5}">
                      <a16:colId xmlns:a16="http://schemas.microsoft.com/office/drawing/2014/main" val="3094261332"/>
                    </a:ext>
                  </a:extLst>
                </a:gridCol>
                <a:gridCol w="1487674">
                  <a:extLst>
                    <a:ext uri="{9D8B030D-6E8A-4147-A177-3AD203B41FA5}">
                      <a16:colId xmlns:a16="http://schemas.microsoft.com/office/drawing/2014/main" val="234842343"/>
                    </a:ext>
                  </a:extLst>
                </a:gridCol>
                <a:gridCol w="1425364">
                  <a:extLst>
                    <a:ext uri="{9D8B030D-6E8A-4147-A177-3AD203B41FA5}">
                      <a16:colId xmlns:a16="http://schemas.microsoft.com/office/drawing/2014/main" val="2278160450"/>
                    </a:ext>
                  </a:extLst>
                </a:gridCol>
                <a:gridCol w="1425364">
                  <a:extLst>
                    <a:ext uri="{9D8B030D-6E8A-4147-A177-3AD203B41FA5}">
                      <a16:colId xmlns:a16="http://schemas.microsoft.com/office/drawing/2014/main" val="1089443795"/>
                    </a:ext>
                  </a:extLst>
                </a:gridCol>
              </a:tblGrid>
              <a:tr h="34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Gîte du Mont-Albert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Chalets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903135"/>
                  </a:ext>
                </a:extLst>
              </a:tr>
              <a:tr h="3309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 </a:t>
                      </a:r>
                      <a:r>
                        <a:rPr lang="en-US" sz="2000" u="none" strike="noStrike" dirty="0" err="1">
                          <a:effectLst/>
                        </a:rPr>
                        <a:t>ou</a:t>
                      </a:r>
                      <a:r>
                        <a:rPr lang="en-US" sz="2000" u="none" strike="noStrike" dirty="0">
                          <a:effectLst/>
                        </a:rPr>
                        <a:t> 2 pers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 pers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 pers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 lit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 </a:t>
                      </a:r>
                      <a:r>
                        <a:rPr lang="en-US" sz="2000" u="none" strike="noStrike" dirty="0" err="1">
                          <a:effectLst/>
                        </a:rPr>
                        <a:t>lits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 </a:t>
                      </a:r>
                      <a:r>
                        <a:rPr lang="en-US" sz="2000" u="none" strike="noStrike" dirty="0" err="1">
                          <a:effectLst/>
                        </a:rPr>
                        <a:t>lits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extLst>
                  <a:ext uri="{0D108BD9-81ED-4DB2-BD59-A6C34878D82A}">
                    <a16:rowId xmlns:a16="http://schemas.microsoft.com/office/drawing/2014/main" val="1081128379"/>
                  </a:ext>
                </a:extLst>
              </a:tr>
              <a:tr h="3309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Prix par nuit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277.27  $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301.07  $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324.87  $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198.73  $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299.88  $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326.06  $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extLst>
                  <a:ext uri="{0D108BD9-81ED-4DB2-BD59-A6C34878D82A}">
                    <a16:rowId xmlns:a16="http://schemas.microsoft.com/office/drawing/2014/main" val="783435513"/>
                  </a:ext>
                </a:extLst>
              </a:tr>
              <a:tr h="3404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 pour 7 nuits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1,940.89  $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2,107.49  $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2,274.09  $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1,391.11  $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2,099.16  $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2,282.42  $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6" marR="9456" marT="9456" marB="0" anchor="b"/>
                </a:tc>
                <a:extLst>
                  <a:ext uri="{0D108BD9-81ED-4DB2-BD59-A6C34878D82A}">
                    <a16:rowId xmlns:a16="http://schemas.microsoft.com/office/drawing/2014/main" val="128880853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5F18C20-873F-8433-4CAE-D183A5977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5072"/>
              </p:ext>
            </p:extLst>
          </p:nvPr>
        </p:nvGraphicFramePr>
        <p:xfrm>
          <a:off x="3972394" y="4588224"/>
          <a:ext cx="368758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801239472"/>
                    </a:ext>
                  </a:extLst>
                </a:gridCol>
                <a:gridCol w="1706380">
                  <a:extLst>
                    <a:ext uri="{9D8B030D-6E8A-4147-A177-3AD203B41FA5}">
                      <a16:colId xmlns:a16="http://schemas.microsoft.com/office/drawing/2014/main" val="337664735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Camping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981748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eau</a:t>
                      </a:r>
                      <a:r>
                        <a:rPr lang="en-US" sz="2000" u="none" strike="noStrike" dirty="0">
                          <a:effectLst/>
                        </a:rPr>
                        <a:t>/</a:t>
                      </a:r>
                      <a:r>
                        <a:rPr lang="en-US" sz="2000" u="none" strike="noStrike" dirty="0" err="1">
                          <a:effectLst/>
                        </a:rPr>
                        <a:t>électricité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118178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 avec taxes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              75.61  $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856107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 pour 7 nuits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           529.27  $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0235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51ED9C1-2DF0-6A52-1529-73385516AD77}"/>
              </a:ext>
            </a:extLst>
          </p:cNvPr>
          <p:cNvSpPr txBox="1"/>
          <p:nvPr/>
        </p:nvSpPr>
        <p:spPr>
          <a:xfrm>
            <a:off x="838201" y="5995430"/>
            <a:ext cx="1083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N.B. Tarifs incluant la promotion 7 nuits au prix de 5 nuits et 10% escompte groupe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872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53DDD-6E30-4A25-9A82-64FB956E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9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CA" sz="3600" b="1" u="sng" dirty="0"/>
              <a:t>Souper de groupe - CORRECTION</a:t>
            </a:r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sz="3600" dirty="0"/>
              <a:t>Au Gîte du Mont-Albert</a:t>
            </a:r>
          </a:p>
          <a:p>
            <a:pPr marL="0" indent="0" algn="ctr">
              <a:buNone/>
            </a:pPr>
            <a:r>
              <a:rPr lang="fr-CA" sz="3600" dirty="0"/>
              <a:t>Le </a:t>
            </a:r>
            <a:r>
              <a:rPr lang="fr-CA" sz="3600" strike="sngStrike" dirty="0"/>
              <a:t>jeudi</a:t>
            </a:r>
            <a:r>
              <a:rPr lang="fr-CA" sz="3600" dirty="0"/>
              <a:t> vendredi 12 juillet 2024 à 18 h</a:t>
            </a:r>
          </a:p>
          <a:p>
            <a:pPr marL="0" indent="0" algn="ctr">
              <a:buNone/>
            </a:pPr>
            <a:r>
              <a:rPr lang="fr-CA" sz="3600" dirty="0"/>
              <a:t>Coût de 77 $ taxes &amp; </a:t>
            </a:r>
            <a:r>
              <a:rPr lang="fr-CA" sz="3600"/>
              <a:t>pourboires incluses</a:t>
            </a:r>
            <a:endParaRPr lang="fr-CA" sz="3600" dirty="0"/>
          </a:p>
          <a:p>
            <a:pPr marL="0" indent="0" algn="ctr">
              <a:buNone/>
            </a:pPr>
            <a:r>
              <a:rPr lang="fr-CA" sz="3600" dirty="0"/>
              <a:t>Cocktail de 17h à 18h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895A9-6B4B-4C10-9D60-AD16C2714280}"/>
              </a:ext>
            </a:extLst>
          </p:cNvPr>
          <p:cNvSpPr txBox="1"/>
          <p:nvPr/>
        </p:nvSpPr>
        <p:spPr>
          <a:xfrm>
            <a:off x="2799471" y="2034825"/>
            <a:ext cx="547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97999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53DDD-6E30-4A25-9A82-64FB956E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9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CA" sz="3600" b="1" u="sng" dirty="0"/>
              <a:t>Présentation sur place</a:t>
            </a:r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sz="3600" dirty="0"/>
              <a:t>Au Centre de découvertes (Amphithéâtre)</a:t>
            </a:r>
          </a:p>
          <a:p>
            <a:pPr marL="0" indent="0" algn="ctr">
              <a:buNone/>
            </a:pPr>
            <a:r>
              <a:rPr lang="fr-CA" sz="3600" dirty="0"/>
              <a:t>Le dimanche 7 juillet 2024 à 19 h</a:t>
            </a:r>
          </a:p>
          <a:p>
            <a:pPr marL="0" indent="0" algn="ctr">
              <a:buNone/>
            </a:pPr>
            <a:endParaRPr lang="fr-CA" sz="3600" dirty="0"/>
          </a:p>
          <a:p>
            <a:pPr marL="0" indent="0" algn="ctr">
              <a:buNone/>
            </a:pPr>
            <a:r>
              <a:rPr lang="fr-CA" sz="3200" dirty="0"/>
              <a:t>Présentation des sentiers – mise à jour de dernière minute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895A9-6B4B-4C10-9D60-AD16C2714280}"/>
              </a:ext>
            </a:extLst>
          </p:cNvPr>
          <p:cNvSpPr txBox="1"/>
          <p:nvPr/>
        </p:nvSpPr>
        <p:spPr>
          <a:xfrm>
            <a:off x="2799471" y="2034825"/>
            <a:ext cx="547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154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53DDD-6E30-4A25-9A82-64FB956E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97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fr-CA" sz="3600" b="1" u="sng" dirty="0"/>
          </a:p>
          <a:p>
            <a:pPr marL="0" indent="0" algn="ctr">
              <a:buNone/>
            </a:pPr>
            <a:r>
              <a:rPr lang="fr-CA" sz="3600" b="1" u="sng" dirty="0"/>
              <a:t>INSCRIPTION</a:t>
            </a:r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sz="3600" dirty="0"/>
              <a:t>Les gens qui désirent participer à ce séjour doivent s’inscrire sur le site d’Oxygène pour recevoir les mises à jour des informations </a:t>
            </a:r>
            <a:endParaRPr lang="fr-CA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895A9-6B4B-4C10-9D60-AD16C2714280}"/>
              </a:ext>
            </a:extLst>
          </p:cNvPr>
          <p:cNvSpPr txBox="1"/>
          <p:nvPr/>
        </p:nvSpPr>
        <p:spPr>
          <a:xfrm>
            <a:off x="2799471" y="2034825"/>
            <a:ext cx="547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7135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53DDD-6E30-4A25-9A82-64FB956EC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9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CA" sz="3600" dirty="0"/>
              <a:t>Questions et/ou commentaires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895A9-6B4B-4C10-9D60-AD16C2714280}"/>
              </a:ext>
            </a:extLst>
          </p:cNvPr>
          <p:cNvSpPr txBox="1"/>
          <p:nvPr/>
        </p:nvSpPr>
        <p:spPr>
          <a:xfrm>
            <a:off x="2799471" y="2034825"/>
            <a:ext cx="547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59E1F1-6992-70CE-7BCC-52D8FEF7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733" y="2458690"/>
            <a:ext cx="3704762" cy="3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11" y="365125"/>
            <a:ext cx="10515600" cy="1325563"/>
          </a:xfrm>
        </p:spPr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Semaine de rando en Gaspésie</a:t>
            </a:r>
            <a:endParaRPr lang="fr-CA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E2C96B-36AD-458C-9EFF-8555E33C0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A5266-5DAB-4A97-B18D-44C98B9AA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FF1E31-0422-4A33-BF37-BCE579136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80118" y="1689149"/>
            <a:ext cx="4986313" cy="4186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000" dirty="0"/>
              <a:t>du 7 au 14 juillet  2024</a:t>
            </a:r>
          </a:p>
          <a:p>
            <a:pPr marL="0" indent="0" algn="ctr">
              <a:buNone/>
            </a:pPr>
            <a:r>
              <a:rPr lang="fr-CA" sz="4000" dirty="0"/>
              <a:t>(7 nuits)</a:t>
            </a:r>
          </a:p>
          <a:p>
            <a:pPr marL="0" indent="0">
              <a:buNone/>
            </a:pPr>
            <a:endParaRPr lang="fr-CA" sz="4000" dirty="0"/>
          </a:p>
          <a:p>
            <a:pPr marL="0" indent="0" algn="ctr">
              <a:buNone/>
            </a:pPr>
            <a:r>
              <a:rPr lang="fr-CA" sz="4000" dirty="0"/>
              <a:t>Christiane Blanchette</a:t>
            </a:r>
          </a:p>
          <a:p>
            <a:pPr marL="0" indent="0" algn="ctr">
              <a:buNone/>
            </a:pPr>
            <a:r>
              <a:rPr lang="fr-CA" sz="4000" dirty="0"/>
              <a:t>Richard Lacasse</a:t>
            </a:r>
          </a:p>
          <a:p>
            <a:pPr marL="0" indent="0">
              <a:buNone/>
            </a:pPr>
            <a:endParaRPr lang="fr-CA" sz="4000" dirty="0"/>
          </a:p>
          <a:p>
            <a:pPr marL="0" indent="0">
              <a:buNone/>
            </a:pPr>
            <a:endParaRPr lang="fr-CA" sz="4000" dirty="0"/>
          </a:p>
          <a:p>
            <a:pPr marL="0" indent="0">
              <a:buNone/>
            </a:pPr>
            <a:endParaRPr lang="fr-CA" sz="4000" dirty="0"/>
          </a:p>
          <a:p>
            <a:pPr marL="0" indent="0">
              <a:buNone/>
            </a:pPr>
            <a:endParaRPr lang="fr-CA" sz="4000" dirty="0"/>
          </a:p>
          <a:p>
            <a:pPr marL="0" indent="0">
              <a:buNone/>
            </a:pPr>
            <a:endParaRPr lang="fr-CA" sz="4000" dirty="0"/>
          </a:p>
          <a:p>
            <a:pPr marL="0" indent="0">
              <a:buNone/>
            </a:pPr>
            <a:endParaRPr lang="fr-CA" sz="4000" dirty="0"/>
          </a:p>
          <a:p>
            <a:pPr marL="0" indent="0">
              <a:buNone/>
            </a:pPr>
            <a:endParaRPr lang="fr-CA" sz="1100" dirty="0"/>
          </a:p>
          <a:p>
            <a:pPr marL="0" indent="0">
              <a:buNone/>
            </a:pPr>
            <a:endParaRPr lang="fr-CA" sz="1100" dirty="0"/>
          </a:p>
          <a:p>
            <a:pPr marL="0" indent="0">
              <a:buNone/>
            </a:pPr>
            <a:endParaRPr lang="fr-CA" sz="4000" dirty="0"/>
          </a:p>
          <a:p>
            <a:pPr marL="0" indent="0">
              <a:buNone/>
            </a:pPr>
            <a:endParaRPr lang="fr-CA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7F9D76-3F49-4A2B-AADF-C50D9F8776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89ED9-C83F-B94B-9A92-99914635E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" y="1826310"/>
            <a:ext cx="6706788" cy="50300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082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B65744D-A11D-4A91-80C5-ABFA90AE4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530" y="1406771"/>
            <a:ext cx="9016856" cy="5448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3F554F-1150-4B2E-A2A4-D64358E5AB18}"/>
              </a:ext>
            </a:extLst>
          </p:cNvPr>
          <p:cNvSpPr txBox="1"/>
          <p:nvPr/>
        </p:nvSpPr>
        <p:spPr>
          <a:xfrm>
            <a:off x="2771334" y="2124222"/>
            <a:ext cx="3151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/>
              <a:t>967 km</a:t>
            </a:r>
          </a:p>
          <a:p>
            <a:r>
              <a:rPr lang="fr-CA" sz="2800" b="1" dirty="0"/>
              <a:t>10 heures de route</a:t>
            </a:r>
          </a:p>
        </p:txBody>
      </p:sp>
    </p:spTree>
    <p:extLst>
      <p:ext uri="{BB962C8B-B14F-4D97-AF65-F5344CB8AC3E}">
        <p14:creationId xmlns:p14="http://schemas.microsoft.com/office/powerpoint/2010/main" val="386875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53DDD-6E30-4A25-9A82-64FB956EC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3600" u="sng" dirty="0"/>
              <a:t>Droits d’accès au parc 2023</a:t>
            </a:r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r>
              <a:rPr lang="fr-CA" sz="3600" dirty="0"/>
              <a:t>Pour accéder aux sentiers du parc national de la Gaspésie, vous devez payer 9,55 $ par jour à moins d’avoir une carte annuelle de la SEPAQ (86 $).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221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A5266-5DAB-4A97-B18D-44C98B9AA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3600" dirty="0"/>
              <a:t>Types d’hébergement</a:t>
            </a:r>
          </a:p>
          <a:p>
            <a:pPr marL="0" indent="0">
              <a:buNone/>
            </a:pPr>
            <a:endParaRPr lang="fr-CA" sz="3600" dirty="0"/>
          </a:p>
          <a:p>
            <a:r>
              <a:rPr lang="fr-CA" dirty="0"/>
              <a:t>Gîte du Mont-Albert (chambres à un 1 ou 2 lits)</a:t>
            </a:r>
          </a:p>
          <a:p>
            <a:r>
              <a:rPr lang="fr-CA" dirty="0"/>
              <a:t>Chalets (1, 2 ou 4 lits)</a:t>
            </a:r>
          </a:p>
          <a:p>
            <a:r>
              <a:rPr lang="fr-CA" dirty="0"/>
              <a:t>Camping de la rivière (2 services)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3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A5266-5DAB-4A97-B18D-44C98B9AA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C72570-2E83-83EF-9DAB-A2AAD4C68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2882"/>
            <a:ext cx="12192000" cy="55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9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A5266-5DAB-4A97-B18D-44C98B9AA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Gîte du Mont-Albert</a:t>
            </a:r>
          </a:p>
          <a:p>
            <a:r>
              <a:rPr lang="fr-CA" dirty="0"/>
              <a:t>Chambres à 1 ou 2 lits</a:t>
            </a:r>
          </a:p>
          <a:p>
            <a:endParaRPr lang="fr-CA" dirty="0"/>
          </a:p>
          <a:p>
            <a:r>
              <a:rPr lang="fr-CA" dirty="0"/>
              <a:t>Possibilité de prendre </a:t>
            </a:r>
          </a:p>
          <a:p>
            <a:pPr marL="0" indent="0">
              <a:buNone/>
            </a:pPr>
            <a:r>
              <a:rPr lang="fr-CA" dirty="0"/>
              <a:t>   un forfait déjeuner &amp; </a:t>
            </a:r>
          </a:p>
          <a:p>
            <a:pPr marL="0" indent="0">
              <a:buNone/>
            </a:pPr>
            <a:r>
              <a:rPr lang="fr-CA" dirty="0"/>
              <a:t>   souper 3 services</a:t>
            </a:r>
          </a:p>
          <a:p>
            <a:pPr marL="0" indent="0">
              <a:buNone/>
            </a:pPr>
            <a:r>
              <a:rPr lang="fr-CA" dirty="0"/>
              <a:t>   (aussi disponible pour </a:t>
            </a:r>
          </a:p>
          <a:p>
            <a:pPr marL="0" indent="0">
              <a:buNone/>
            </a:pPr>
            <a:r>
              <a:rPr lang="fr-CA" dirty="0"/>
              <a:t>    les gens au camping)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578CD1-7C22-4492-8F4C-0F4810EBB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1210" y="1872159"/>
            <a:ext cx="6742589" cy="450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2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A5266-5DAB-4A97-B18D-44C98B9AA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Chalets du Mont-Albert</a:t>
            </a:r>
          </a:p>
          <a:p>
            <a:r>
              <a:rPr lang="fr-CA" dirty="0"/>
              <a:t>2 ou 4 lits</a:t>
            </a:r>
          </a:p>
          <a:p>
            <a:r>
              <a:rPr lang="fr-CA" dirty="0"/>
              <a:t>les chalets ont 2 chambres à</a:t>
            </a:r>
          </a:p>
          <a:p>
            <a:pPr marL="0" indent="0">
              <a:buNone/>
            </a:pPr>
            <a:r>
              <a:rPr lang="fr-CA" dirty="0"/>
              <a:t>   coucher et une cuisine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Chalets de la Rivière</a:t>
            </a:r>
          </a:p>
          <a:p>
            <a:r>
              <a:rPr lang="fr-CA" dirty="0"/>
              <a:t>1 lit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1C53B1-63EC-423D-A48B-B1126C2440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1" y="1825625"/>
            <a:ext cx="4653870" cy="42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6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1076-D213-4F6E-A872-E3EB91BC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             </a:t>
            </a:r>
            <a:r>
              <a:rPr lang="fr-CA" sz="5400" b="1" dirty="0"/>
              <a:t>Parc national de la Gaspésie             </a:t>
            </a:r>
            <a:endParaRPr lang="fr-CA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A5266-5DAB-4A97-B18D-44C98B9AA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Chalets un lit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D000D-098A-4415-B4BA-AB82972B1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3" y="101295"/>
            <a:ext cx="2755883" cy="714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88965-BC5D-A66E-57FA-88E161EA2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6" y="2219592"/>
            <a:ext cx="3441646" cy="2000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0B456D-A24A-8B8E-53BA-989BB98C7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40" y="4234376"/>
            <a:ext cx="4512789" cy="2623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C944A1-D1DA-54AB-0FC1-8404BACDC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89" y="1590675"/>
            <a:ext cx="63246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11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27809</TotalTime>
  <Words>599</Words>
  <Application>Microsoft Office PowerPoint</Application>
  <PresentationFormat>Widescreen</PresentationFormat>
  <Paragraphs>142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Office Theme</vt:lpstr>
      <vt:lpstr>             Semaine de rando en Gaspésie</vt:lpstr>
      <vt:lpstr>             Semaine de rando en Gaspésie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  <vt:lpstr>             Parc national de la Gaspésie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Lacasse</dc:creator>
  <cp:lastModifiedBy>Richard Lacasse</cp:lastModifiedBy>
  <cp:revision>143</cp:revision>
  <dcterms:created xsi:type="dcterms:W3CDTF">2018-08-02T18:14:01Z</dcterms:created>
  <dcterms:modified xsi:type="dcterms:W3CDTF">2024-06-17T12:26:45Z</dcterms:modified>
</cp:coreProperties>
</file>