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70" r:id="rId5"/>
    <p:sldId id="305" r:id="rId6"/>
    <p:sldId id="308" r:id="rId7"/>
    <p:sldId id="309" r:id="rId8"/>
    <p:sldId id="259" r:id="rId9"/>
    <p:sldId id="286" r:id="rId10"/>
    <p:sldId id="276" r:id="rId11"/>
    <p:sldId id="281" r:id="rId12"/>
    <p:sldId id="282" r:id="rId13"/>
    <p:sldId id="283" r:id="rId14"/>
    <p:sldId id="284" r:id="rId15"/>
    <p:sldId id="285" r:id="rId16"/>
    <p:sldId id="272" r:id="rId17"/>
    <p:sldId id="311" r:id="rId18"/>
    <p:sldId id="310" r:id="rId19"/>
    <p:sldId id="287" r:id="rId20"/>
    <p:sldId id="288" r:id="rId21"/>
    <p:sldId id="289" r:id="rId22"/>
    <p:sldId id="290" r:id="rId23"/>
    <p:sldId id="291" r:id="rId24"/>
    <p:sldId id="273" r:id="rId25"/>
    <p:sldId id="293" r:id="rId26"/>
    <p:sldId id="298" r:id="rId27"/>
    <p:sldId id="294" r:id="rId28"/>
    <p:sldId id="275" r:id="rId29"/>
    <p:sldId id="306" r:id="rId30"/>
    <p:sldId id="299" r:id="rId31"/>
    <p:sldId id="307" r:id="rId32"/>
    <p:sldId id="295" r:id="rId33"/>
    <p:sldId id="296" r:id="rId34"/>
    <p:sldId id="312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A0F"/>
    <a:srgbClr val="777A3D"/>
    <a:srgbClr val="E8E5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/>
    <p:restoredTop sz="94661"/>
  </p:normalViewPr>
  <p:slideViewPr>
    <p:cSldViewPr snapToGrid="0">
      <p:cViewPr varScale="1">
        <p:scale>
          <a:sx n="81" d="100"/>
          <a:sy n="81" d="100"/>
        </p:scale>
        <p:origin x="66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e blanchette" userId="c3b7706429c5b438" providerId="LiveId" clId="{5412D8D9-DB60-4B98-90B6-5C43FA27DA7C}"/>
    <pc:docChg chg="delSld modSld">
      <pc:chgData name="christiane blanchette" userId="c3b7706429c5b438" providerId="LiveId" clId="{5412D8D9-DB60-4B98-90B6-5C43FA27DA7C}" dt="2025-09-11T21:33:50.304" v="8" actId="20577"/>
      <pc:docMkLst>
        <pc:docMk/>
      </pc:docMkLst>
      <pc:sldChg chg="del">
        <pc:chgData name="christiane blanchette" userId="c3b7706429c5b438" providerId="LiveId" clId="{5412D8D9-DB60-4B98-90B6-5C43FA27DA7C}" dt="2025-09-11T21:32:02.273" v="0" actId="2696"/>
        <pc:sldMkLst>
          <pc:docMk/>
          <pc:sldMk cId="535741646" sldId="271"/>
        </pc:sldMkLst>
      </pc:sldChg>
      <pc:sldChg chg="del">
        <pc:chgData name="christiane blanchette" userId="c3b7706429c5b438" providerId="LiveId" clId="{5412D8D9-DB60-4B98-90B6-5C43FA27DA7C}" dt="2025-09-11T21:32:08.982" v="1" actId="2696"/>
        <pc:sldMkLst>
          <pc:docMk/>
          <pc:sldMk cId="356423561" sldId="301"/>
        </pc:sldMkLst>
      </pc:sldChg>
      <pc:sldChg chg="del">
        <pc:chgData name="christiane blanchette" userId="c3b7706429c5b438" providerId="LiveId" clId="{5412D8D9-DB60-4B98-90B6-5C43FA27DA7C}" dt="2025-09-11T21:32:22.148" v="3" actId="2696"/>
        <pc:sldMkLst>
          <pc:docMk/>
          <pc:sldMk cId="745593916" sldId="302"/>
        </pc:sldMkLst>
      </pc:sldChg>
      <pc:sldChg chg="del">
        <pc:chgData name="christiane blanchette" userId="c3b7706429c5b438" providerId="LiveId" clId="{5412D8D9-DB60-4B98-90B6-5C43FA27DA7C}" dt="2025-09-11T21:32:15.904" v="2" actId="2696"/>
        <pc:sldMkLst>
          <pc:docMk/>
          <pc:sldMk cId="2623933312" sldId="303"/>
        </pc:sldMkLst>
      </pc:sldChg>
      <pc:sldChg chg="del">
        <pc:chgData name="christiane blanchette" userId="c3b7706429c5b438" providerId="LiveId" clId="{5412D8D9-DB60-4B98-90B6-5C43FA27DA7C}" dt="2025-09-11T21:32:26.753" v="4" actId="2696"/>
        <pc:sldMkLst>
          <pc:docMk/>
          <pc:sldMk cId="1626228005" sldId="304"/>
        </pc:sldMkLst>
      </pc:sldChg>
      <pc:sldChg chg="modSp mod">
        <pc:chgData name="christiane blanchette" userId="c3b7706429c5b438" providerId="LiveId" clId="{5412D8D9-DB60-4B98-90B6-5C43FA27DA7C}" dt="2025-09-11T21:33:50.304" v="8" actId="20577"/>
        <pc:sldMkLst>
          <pc:docMk/>
          <pc:sldMk cId="1054843092" sldId="307"/>
        </pc:sldMkLst>
        <pc:spChg chg="mod">
          <ac:chgData name="christiane blanchette" userId="c3b7706429c5b438" providerId="LiveId" clId="{5412D8D9-DB60-4B98-90B6-5C43FA27DA7C}" dt="2025-09-11T21:33:50.304" v="8" actId="20577"/>
          <ac:spMkLst>
            <pc:docMk/>
            <pc:sldMk cId="1054843092" sldId="307"/>
            <ac:spMk id="4" creationId="{560AAAF9-8CE7-04D6-C4F6-88ACC640984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C466D2D-7A0E-5415-A4DA-E4815F19B7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13543F-AEDD-4807-7A8E-B3AC28091C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2900A-799A-544A-A522-0F8A74F06A48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F0D4E3-5054-847B-3411-FF920B30FD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16D337-8390-4E13-EAF7-6E1152089D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79F1E-A2CE-D142-A22C-4369F3FF23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80815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3FEFB-4E27-4E90-AB9A-2E48E10130B5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2FCD-C654-4E92-BF3B-4A09DAD82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7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FCD-C654-4E92-BF3B-4A09DAD825C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93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19D71-D5C6-F59D-9A79-74E81B7F5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C249AFCA-571E-4FCB-E150-B232C48BB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6867711-EF22-D63B-5915-B8BA6E1A7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AFF048-BBC2-5F46-B8BD-3CAED74B0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FCD-C654-4E92-BF3B-4A09DAD825C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15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82442-7F34-36D3-A21C-8B8A889C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5F0C23C7-2CFC-EF9D-2E69-67A3B8B49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88291FC-A046-C56D-8141-F830FDF53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20A757-246B-C536-8C17-1C029016C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FCD-C654-4E92-BF3B-4A09DAD825C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12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9F19AFF-1178-78ED-B8CE-D1942124FB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95" y="1946119"/>
            <a:ext cx="2872921" cy="38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D8E3526-6F25-A028-8A10-2CFABA835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65" y="1946119"/>
            <a:ext cx="2733342" cy="38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839A521-36E0-D1AC-DD31-F407E8CE48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23293" y="1187355"/>
            <a:ext cx="5822950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SOUS TITRE EN MAJUSCULES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4675EC4-E2EA-36B8-084C-8FCDC09873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881681" y="1685268"/>
            <a:ext cx="1055322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MOIS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2F478922-B4C9-2EDF-F439-51D72B68E6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34210" y="1685268"/>
            <a:ext cx="1055322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ANNEE</a:t>
            </a:r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88FA109B-C51D-4ABF-FB8C-3684ECEE2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47244" y="2064651"/>
            <a:ext cx="2758114" cy="38305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41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D5F4373E-705B-3AD7-7091-BE29770221B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255819" y="1429517"/>
            <a:ext cx="3703637" cy="3998966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EC4554E-0034-2354-ED10-6773C7BD45C6}"/>
              </a:ext>
            </a:extLst>
          </p:cNvPr>
          <p:cNvSpPr txBox="1">
            <a:spLocks/>
          </p:cNvSpPr>
          <p:nvPr userDrawn="1"/>
        </p:nvSpPr>
        <p:spPr>
          <a:xfrm>
            <a:off x="1152266" y="5680128"/>
            <a:ext cx="4004733" cy="4729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1" kern="1200">
                <a:solidFill>
                  <a:schemeClr val="accent3"/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r>
              <a:rPr lang="fr-FR" sz="1400" i="0">
                <a:solidFill>
                  <a:schemeClr val="bg1">
                    <a:lumMod val="50000"/>
                  </a:schemeClr>
                </a:solidFill>
              </a:rPr>
              <a:t>Légende du graphique</a:t>
            </a:r>
          </a:p>
        </p:txBody>
      </p:sp>
      <p:sp>
        <p:nvSpPr>
          <p:cNvPr id="7" name="Espace réservé du graphique 3">
            <a:extLst>
              <a:ext uri="{FF2B5EF4-FFF2-40B4-BE49-F238E27FC236}">
                <a16:creationId xmlns:a16="http://schemas.microsoft.com/office/drawing/2014/main" id="{E44114DE-6D26-5B55-4C13-90ED6995582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62145" y="1429517"/>
            <a:ext cx="3703637" cy="3998966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11605B0-9FEA-213F-AAA6-47EAE0976B61}"/>
              </a:ext>
            </a:extLst>
          </p:cNvPr>
          <p:cNvSpPr txBox="1">
            <a:spLocks/>
          </p:cNvSpPr>
          <p:nvPr userDrawn="1"/>
        </p:nvSpPr>
        <p:spPr>
          <a:xfrm>
            <a:off x="6543095" y="704944"/>
            <a:ext cx="4004733" cy="4729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i="1" kern="1200">
                <a:solidFill>
                  <a:schemeClr val="accent3"/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860BB1D-31A5-5570-5EE8-F930EDF2EC16}"/>
              </a:ext>
            </a:extLst>
          </p:cNvPr>
          <p:cNvSpPr txBox="1">
            <a:spLocks/>
          </p:cNvSpPr>
          <p:nvPr userDrawn="1"/>
        </p:nvSpPr>
        <p:spPr>
          <a:xfrm>
            <a:off x="6558592" y="5680128"/>
            <a:ext cx="4004733" cy="4729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1" kern="1200">
                <a:solidFill>
                  <a:schemeClr val="accent3"/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r>
              <a:rPr lang="fr-FR" sz="1400" i="0">
                <a:solidFill>
                  <a:schemeClr val="bg1">
                    <a:lumMod val="50000"/>
                  </a:schemeClr>
                </a:solidFill>
              </a:rPr>
              <a:t>Légende du graphique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265A3A1-07E0-B424-B483-CA0C10AAD4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1994" y="704944"/>
            <a:ext cx="3585275" cy="47292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40000"/>
              </a:lnSpc>
              <a:buNone/>
              <a:defRPr sz="1600" b="1" i="1">
                <a:solidFill>
                  <a:schemeClr val="accent3"/>
                </a:solidFill>
                <a:latin typeface="TRJN DaVinci Italic Display" pitchFamily="2" charset="77"/>
              </a:defRPr>
            </a:lvl1pPr>
            <a:lvl2pPr>
              <a:defRPr sz="1600" b="0" i="1">
                <a:solidFill>
                  <a:schemeClr val="bg1">
                    <a:lumMod val="50000"/>
                  </a:schemeClr>
                </a:solidFill>
                <a:latin typeface="TRJN DaVinci Italic Display" pitchFamily="2" charset="77"/>
              </a:defRPr>
            </a:lvl2pPr>
            <a:lvl3pPr>
              <a:defRPr sz="1600" b="0" i="1">
                <a:solidFill>
                  <a:schemeClr val="bg1">
                    <a:lumMod val="50000"/>
                  </a:schemeClr>
                </a:solidFill>
                <a:latin typeface="TRJN DaVinci Italic Display" pitchFamily="2" charset="77"/>
              </a:defRPr>
            </a:lvl3pPr>
            <a:lvl4pPr>
              <a:defRPr sz="1600" b="0" i="1">
                <a:solidFill>
                  <a:schemeClr val="bg1">
                    <a:lumMod val="50000"/>
                  </a:schemeClr>
                </a:solidFill>
                <a:latin typeface="TRJN DaVinci Italic Display" pitchFamily="2" charset="77"/>
              </a:defRPr>
            </a:lvl4pPr>
            <a:lvl5pPr>
              <a:defRPr sz="1600" b="0" i="1">
                <a:solidFill>
                  <a:schemeClr val="bg1">
                    <a:lumMod val="50000"/>
                  </a:schemeClr>
                </a:solidFill>
                <a:latin typeface="TRJN DaVinci Italic Display" pitchFamily="2" charset="77"/>
              </a:defRPr>
            </a:lvl5pPr>
          </a:lstStyle>
          <a:p>
            <a:pPr lvl="0"/>
            <a:r>
              <a:rPr lang="fr-FR"/>
              <a:t>Cliquez pour ajouter un titre</a:t>
            </a:r>
          </a:p>
          <a:p>
            <a:pPr lvl="0"/>
            <a:r>
              <a:rPr lang="fr-FR"/>
              <a:t> au graphique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C54A083B-1A8F-5E4D-D82E-82B8C8FD98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2145" y="704944"/>
            <a:ext cx="3585275" cy="47292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40000"/>
              </a:lnSpc>
              <a:buNone/>
              <a:defRPr sz="1600" b="1" i="1">
                <a:solidFill>
                  <a:schemeClr val="accent3"/>
                </a:solidFill>
                <a:latin typeface="TRJN DaVinci Italic Display" pitchFamily="2" charset="77"/>
              </a:defRPr>
            </a:lvl1pPr>
            <a:lvl2pPr>
              <a:defRPr sz="1600" b="0" i="1">
                <a:solidFill>
                  <a:schemeClr val="bg1">
                    <a:lumMod val="50000"/>
                  </a:schemeClr>
                </a:solidFill>
                <a:latin typeface="TRJN DaVinci Italic Display" pitchFamily="2" charset="77"/>
              </a:defRPr>
            </a:lvl2pPr>
            <a:lvl3pPr>
              <a:defRPr sz="1600" b="0" i="1">
                <a:solidFill>
                  <a:schemeClr val="bg1">
                    <a:lumMod val="50000"/>
                  </a:schemeClr>
                </a:solidFill>
                <a:latin typeface="TRJN DaVinci Italic Display" pitchFamily="2" charset="77"/>
              </a:defRPr>
            </a:lvl3pPr>
            <a:lvl4pPr>
              <a:defRPr sz="1600" b="0" i="1">
                <a:solidFill>
                  <a:schemeClr val="bg1">
                    <a:lumMod val="50000"/>
                  </a:schemeClr>
                </a:solidFill>
                <a:latin typeface="TRJN DaVinci Italic Display" pitchFamily="2" charset="77"/>
              </a:defRPr>
            </a:lvl4pPr>
            <a:lvl5pPr>
              <a:defRPr sz="1600" b="0" i="1">
                <a:solidFill>
                  <a:schemeClr val="bg1">
                    <a:lumMod val="50000"/>
                  </a:schemeClr>
                </a:solidFill>
                <a:latin typeface="TRJN DaVinci Italic Display" pitchFamily="2" charset="77"/>
              </a:defRPr>
            </a:lvl5pPr>
          </a:lstStyle>
          <a:p>
            <a:pPr lvl="0"/>
            <a:r>
              <a:rPr lang="fr-FR"/>
              <a:t>Cliquez pour ajouter un titre</a:t>
            </a:r>
          </a:p>
          <a:p>
            <a:pPr lvl="0"/>
            <a:r>
              <a:rPr lang="fr-FR"/>
              <a:t> au graphique</a:t>
            </a:r>
          </a:p>
        </p:txBody>
      </p:sp>
    </p:spTree>
    <p:extLst>
      <p:ext uri="{BB962C8B-B14F-4D97-AF65-F5344CB8AC3E}">
        <p14:creationId xmlns:p14="http://schemas.microsoft.com/office/powerpoint/2010/main" val="336812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10D9F509-67FF-5DD4-87FA-E4005D2CC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4733" y="2766218"/>
            <a:ext cx="4004733" cy="1325563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</a:defRPr>
            </a:lvl1pPr>
          </a:lstStyle>
          <a:p>
            <a:r>
              <a:rPr lang="fr-FR"/>
              <a:t>Modifiez le style du texte</a:t>
            </a:r>
          </a:p>
        </p:txBody>
      </p:sp>
    </p:spTree>
    <p:extLst>
      <p:ext uri="{BB962C8B-B14F-4D97-AF65-F5344CB8AC3E}">
        <p14:creationId xmlns:p14="http://schemas.microsoft.com/office/powerpoint/2010/main" val="1995277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C8BB4F-D28D-5EC2-48FD-41573AA8194F}"/>
              </a:ext>
            </a:extLst>
          </p:cNvPr>
          <p:cNvSpPr txBox="1"/>
          <p:nvPr userDrawn="1"/>
        </p:nvSpPr>
        <p:spPr>
          <a:xfrm>
            <a:off x="6529139" y="-3015915"/>
            <a:ext cx="5066740" cy="2342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800" b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2</a:t>
            </a:r>
          </a:p>
          <a:p>
            <a:endParaRPr lang="fr-FR" sz="75800" b="1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A09B98-18B3-114D-53D3-7A180E755EC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384" y="2933283"/>
            <a:ext cx="11251495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TITRE </a:t>
            </a:r>
          </a:p>
          <a:p>
            <a:pPr lvl="0"/>
            <a:r>
              <a:rPr lang="fr-FR"/>
              <a:t>DU CHAPITRE</a:t>
            </a:r>
          </a:p>
        </p:txBody>
      </p:sp>
    </p:spTree>
    <p:extLst>
      <p:ext uri="{BB962C8B-B14F-4D97-AF65-F5344CB8AC3E}">
        <p14:creationId xmlns:p14="http://schemas.microsoft.com/office/powerpoint/2010/main" val="4283353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6624E918-5ECB-23A8-FA73-4B754992740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36721" y="1212743"/>
            <a:ext cx="4849678" cy="443251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C64510C-4D99-26DF-A1C8-0427DB569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3" y="2766218"/>
            <a:ext cx="4004733" cy="1325563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</a:defRPr>
            </a:lvl1pPr>
          </a:lstStyle>
          <a:p>
            <a:r>
              <a:rPr lang="fr-FR"/>
              <a:t>Texte 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73170EB-ED5E-6E11-F526-96FBFD033756}"/>
              </a:ext>
            </a:extLst>
          </p:cNvPr>
          <p:cNvSpPr txBox="1">
            <a:spLocks/>
          </p:cNvSpPr>
          <p:nvPr userDrawn="1"/>
        </p:nvSpPr>
        <p:spPr>
          <a:xfrm>
            <a:off x="1078709" y="5738245"/>
            <a:ext cx="4004733" cy="538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0" kern="120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1400">
                <a:solidFill>
                  <a:schemeClr val="bg1">
                    <a:lumMod val="75000"/>
                  </a:schemeClr>
                </a:solidFill>
              </a:rPr>
              <a:t>Légende du tableau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E9500283-47FB-29F5-B67D-3FA6D2A3F2A4}"/>
              </a:ext>
            </a:extLst>
          </p:cNvPr>
          <p:cNvSpPr txBox="1">
            <a:spLocks/>
          </p:cNvSpPr>
          <p:nvPr userDrawn="1"/>
        </p:nvSpPr>
        <p:spPr>
          <a:xfrm>
            <a:off x="1078709" y="749082"/>
            <a:ext cx="4004733" cy="4132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0" kern="120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1400">
                <a:solidFill>
                  <a:schemeClr val="bg1">
                    <a:lumMod val="50000"/>
                  </a:schemeClr>
                </a:solidFill>
              </a:rPr>
              <a:t>Titre du tableau</a:t>
            </a:r>
          </a:p>
        </p:txBody>
      </p:sp>
    </p:spTree>
    <p:extLst>
      <p:ext uri="{BB962C8B-B14F-4D97-AF65-F5344CB8AC3E}">
        <p14:creationId xmlns:p14="http://schemas.microsoft.com/office/powerpoint/2010/main" val="284444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6624E918-5ECB-23A8-FA73-4B754992740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650062" y="1274736"/>
            <a:ext cx="4849678" cy="443251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C64510C-4D99-26DF-A1C8-0427DB569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7206" y="2766218"/>
            <a:ext cx="4004733" cy="1325563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</a:defRPr>
            </a:lvl1pPr>
          </a:lstStyle>
          <a:p>
            <a:r>
              <a:rPr lang="fr-FR"/>
              <a:t>Texte 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73170EB-ED5E-6E11-F526-96FBFD033756}"/>
              </a:ext>
            </a:extLst>
          </p:cNvPr>
          <p:cNvSpPr txBox="1">
            <a:spLocks/>
          </p:cNvSpPr>
          <p:nvPr userDrawn="1"/>
        </p:nvSpPr>
        <p:spPr>
          <a:xfrm>
            <a:off x="7072535" y="5800238"/>
            <a:ext cx="4004733" cy="538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0" kern="120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1400">
                <a:solidFill>
                  <a:schemeClr val="bg1">
                    <a:lumMod val="75000"/>
                  </a:schemeClr>
                </a:solidFill>
              </a:rPr>
              <a:t>Légende du tableau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E9500283-47FB-29F5-B67D-3FA6D2A3F2A4}"/>
              </a:ext>
            </a:extLst>
          </p:cNvPr>
          <p:cNvSpPr txBox="1">
            <a:spLocks/>
          </p:cNvSpPr>
          <p:nvPr userDrawn="1"/>
        </p:nvSpPr>
        <p:spPr>
          <a:xfrm>
            <a:off x="7072535" y="811075"/>
            <a:ext cx="4004733" cy="4132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0" kern="120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1400">
                <a:solidFill>
                  <a:schemeClr val="bg1">
                    <a:lumMod val="50000"/>
                  </a:schemeClr>
                </a:solidFill>
              </a:rPr>
              <a:t>Titre du tableau</a:t>
            </a:r>
          </a:p>
        </p:txBody>
      </p:sp>
    </p:spTree>
    <p:extLst>
      <p:ext uri="{BB962C8B-B14F-4D97-AF65-F5344CB8AC3E}">
        <p14:creationId xmlns:p14="http://schemas.microsoft.com/office/powerpoint/2010/main" val="4207914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6624E918-5ECB-23A8-FA73-4B754992740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650062" y="1274736"/>
            <a:ext cx="4849678" cy="443251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73170EB-ED5E-6E11-F526-96FBFD033756}"/>
              </a:ext>
            </a:extLst>
          </p:cNvPr>
          <p:cNvSpPr txBox="1">
            <a:spLocks/>
          </p:cNvSpPr>
          <p:nvPr userDrawn="1"/>
        </p:nvSpPr>
        <p:spPr>
          <a:xfrm>
            <a:off x="7072535" y="5800238"/>
            <a:ext cx="4004733" cy="538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0" kern="120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1400">
                <a:solidFill>
                  <a:schemeClr val="bg1">
                    <a:lumMod val="75000"/>
                  </a:schemeClr>
                </a:solidFill>
              </a:rPr>
              <a:t>Légende du tableau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E9500283-47FB-29F5-B67D-3FA6D2A3F2A4}"/>
              </a:ext>
            </a:extLst>
          </p:cNvPr>
          <p:cNvSpPr txBox="1">
            <a:spLocks/>
          </p:cNvSpPr>
          <p:nvPr userDrawn="1"/>
        </p:nvSpPr>
        <p:spPr>
          <a:xfrm>
            <a:off x="7072535" y="811075"/>
            <a:ext cx="4004733" cy="4132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0" kern="120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1400">
                <a:solidFill>
                  <a:schemeClr val="bg1">
                    <a:lumMod val="50000"/>
                  </a:schemeClr>
                </a:solidFill>
              </a:rPr>
              <a:t>Titre du tableau</a:t>
            </a:r>
          </a:p>
        </p:txBody>
      </p:sp>
      <p:sp>
        <p:nvSpPr>
          <p:cNvPr id="2" name="Espace réservé du tableau 3">
            <a:extLst>
              <a:ext uri="{FF2B5EF4-FFF2-40B4-BE49-F238E27FC236}">
                <a16:creationId xmlns:a16="http://schemas.microsoft.com/office/drawing/2014/main" id="{4F75D4B8-E448-EF77-3165-AFAE9E588FDF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2261" y="1274736"/>
            <a:ext cx="4849678" cy="443251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F8897ED-F697-7B18-05F5-054CB0FBFE89}"/>
              </a:ext>
            </a:extLst>
          </p:cNvPr>
          <p:cNvSpPr txBox="1">
            <a:spLocks/>
          </p:cNvSpPr>
          <p:nvPr userDrawn="1"/>
        </p:nvSpPr>
        <p:spPr>
          <a:xfrm>
            <a:off x="1114734" y="811075"/>
            <a:ext cx="4004733" cy="4132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i="0" kern="120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r-FR" sz="1400">
                <a:solidFill>
                  <a:schemeClr val="bg1">
                    <a:lumMod val="50000"/>
                  </a:schemeClr>
                </a:solidFill>
              </a:rPr>
              <a:t>Titre du tableau</a:t>
            </a:r>
          </a:p>
        </p:txBody>
      </p:sp>
    </p:spTree>
    <p:extLst>
      <p:ext uri="{BB962C8B-B14F-4D97-AF65-F5344CB8AC3E}">
        <p14:creationId xmlns:p14="http://schemas.microsoft.com/office/powerpoint/2010/main" val="1851316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52DA7C-E795-8D0F-5D2E-216536BC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804" y="123171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20AB93C-271A-EDA2-1281-9343C822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77A8A-4050-1549-8E81-2032F6472CD0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BA0259-0A88-E053-650C-87670F89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69DD63A-2709-7BF4-D64B-5CCF9AD36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8D6E2-F233-1840-9C03-25C4F3EABABF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4A3D8C2-87B7-82C7-4036-9D22324E35C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330791" y="123171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C55EF045-E24B-F2EF-E773-6DF0528978A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30791" y="2055623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1pPr>
            <a:lvl2pPr marL="6858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2pPr>
            <a:lvl3pPr marL="11430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3pPr>
            <a:lvl4pPr marL="16002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4pPr>
            <a:lvl5pPr marL="20574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D3DBEADF-623B-83C4-3196-06D8EF569A9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03422" y="2177026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1pPr>
            <a:lvl2pPr marL="6858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2pPr>
            <a:lvl3pPr marL="11430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3pPr>
            <a:lvl4pPr marL="16002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4pPr>
            <a:lvl5pPr marL="2057400" indent="-228600">
              <a:buFontTx/>
              <a:buBlip>
                <a:blip r:embed="rId2"/>
              </a:buBlip>
              <a:defRPr sz="1600" b="0" i="0">
                <a:solidFill>
                  <a:schemeClr val="bg1">
                    <a:lumMod val="50000"/>
                  </a:schemeClr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52736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C8BB4F-D28D-5EC2-48FD-41573AA8194F}"/>
              </a:ext>
            </a:extLst>
          </p:cNvPr>
          <p:cNvSpPr txBox="1"/>
          <p:nvPr userDrawn="1"/>
        </p:nvSpPr>
        <p:spPr>
          <a:xfrm>
            <a:off x="6529139" y="-3015915"/>
            <a:ext cx="5066740" cy="2342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800" b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3</a:t>
            </a:r>
          </a:p>
          <a:p>
            <a:endParaRPr lang="fr-FR" sz="75800" b="1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A09B98-18B3-114D-53D3-7A180E755EC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384" y="2933283"/>
            <a:ext cx="11251495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TITRE </a:t>
            </a:r>
          </a:p>
          <a:p>
            <a:pPr lvl="0"/>
            <a:r>
              <a:rPr lang="fr-FR"/>
              <a:t>DU CHAPITRE</a:t>
            </a:r>
          </a:p>
        </p:txBody>
      </p:sp>
    </p:spTree>
    <p:extLst>
      <p:ext uri="{BB962C8B-B14F-4D97-AF65-F5344CB8AC3E}">
        <p14:creationId xmlns:p14="http://schemas.microsoft.com/office/powerpoint/2010/main" val="1677088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C8BB4F-D28D-5EC2-48FD-41573AA8194F}"/>
              </a:ext>
            </a:extLst>
          </p:cNvPr>
          <p:cNvSpPr txBox="1"/>
          <p:nvPr userDrawn="1"/>
        </p:nvSpPr>
        <p:spPr>
          <a:xfrm>
            <a:off x="6529139" y="-3015915"/>
            <a:ext cx="5066740" cy="2342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800" b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4</a:t>
            </a:r>
          </a:p>
          <a:p>
            <a:endParaRPr lang="fr-FR" sz="75800" b="1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A09B98-18B3-114D-53D3-7A180E755EC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384" y="2933283"/>
            <a:ext cx="11251495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TITRE </a:t>
            </a:r>
          </a:p>
          <a:p>
            <a:pPr lvl="0"/>
            <a:r>
              <a:rPr lang="fr-FR"/>
              <a:t>DU CHAPITRE</a:t>
            </a:r>
          </a:p>
        </p:txBody>
      </p:sp>
    </p:spTree>
    <p:extLst>
      <p:ext uri="{BB962C8B-B14F-4D97-AF65-F5344CB8AC3E}">
        <p14:creationId xmlns:p14="http://schemas.microsoft.com/office/powerpoint/2010/main" val="4090556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C8BB4F-D28D-5EC2-48FD-41573AA8194F}"/>
              </a:ext>
            </a:extLst>
          </p:cNvPr>
          <p:cNvSpPr txBox="1"/>
          <p:nvPr userDrawn="1"/>
        </p:nvSpPr>
        <p:spPr>
          <a:xfrm>
            <a:off x="6529139" y="-3015915"/>
            <a:ext cx="5066740" cy="2342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800" b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5</a:t>
            </a:r>
          </a:p>
          <a:p>
            <a:endParaRPr lang="fr-FR" sz="75800" b="1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A09B98-18B3-114D-53D3-7A180E755EC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384" y="2933283"/>
            <a:ext cx="11251495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TITRE </a:t>
            </a:r>
          </a:p>
          <a:p>
            <a:pPr lvl="0"/>
            <a:r>
              <a:rPr lang="fr-FR"/>
              <a:t>DU CHAPITRE</a:t>
            </a:r>
          </a:p>
        </p:txBody>
      </p:sp>
    </p:spTree>
    <p:extLst>
      <p:ext uri="{BB962C8B-B14F-4D97-AF65-F5344CB8AC3E}">
        <p14:creationId xmlns:p14="http://schemas.microsoft.com/office/powerpoint/2010/main" val="194702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AB36BD3F-C8DA-D946-9601-CEE70A56DA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402" y="389405"/>
            <a:ext cx="6290733" cy="716194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tx1">
                    <a:lumMod val="25000"/>
                  </a:schemeClr>
                </a:solidFill>
                <a:latin typeface="TRJN DaVinci Display" pitchFamily="2" charset="77"/>
              </a:defRPr>
            </a:lvl1pPr>
          </a:lstStyle>
          <a:p>
            <a:r>
              <a:rPr lang="fr-FR"/>
              <a:t>TITRE EN MAJUSCULES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839A521-36E0-D1AC-DD31-F407E8CE48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23293" y="1187355"/>
            <a:ext cx="5822950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SOUS TITRE EN MAJUSCULES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4675EC4-E2EA-36B8-084C-8FCDC09873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881681" y="1685268"/>
            <a:ext cx="1055322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MOIS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2F478922-B4C9-2EDF-F439-51D72B68E6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34210" y="1685268"/>
            <a:ext cx="1055322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ANNEE</a:t>
            </a:r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88FA109B-C51D-4ABF-FB8C-3684ECEE2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23293" y="1946119"/>
            <a:ext cx="2758114" cy="38305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Espace réservé pour une image  20">
            <a:extLst>
              <a:ext uri="{FF2B5EF4-FFF2-40B4-BE49-F238E27FC236}">
                <a16:creationId xmlns:a16="http://schemas.microsoft.com/office/drawing/2014/main" id="{AE8EDFD1-C662-A56F-8BCB-0F8FE52D5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89806" y="1934225"/>
            <a:ext cx="2758114" cy="38305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266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C8BB4F-D28D-5EC2-48FD-41573AA8194F}"/>
              </a:ext>
            </a:extLst>
          </p:cNvPr>
          <p:cNvSpPr txBox="1"/>
          <p:nvPr userDrawn="1"/>
        </p:nvSpPr>
        <p:spPr>
          <a:xfrm>
            <a:off x="6529139" y="-3015915"/>
            <a:ext cx="5066740" cy="2342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800" b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6</a:t>
            </a:r>
          </a:p>
          <a:p>
            <a:endParaRPr lang="fr-FR" sz="75800" b="1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A09B98-18B3-114D-53D3-7A180E755EC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384" y="2933283"/>
            <a:ext cx="11251495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TITRE </a:t>
            </a:r>
          </a:p>
          <a:p>
            <a:pPr lvl="0"/>
            <a:r>
              <a:rPr lang="fr-FR"/>
              <a:t>DU CHAPITRE</a:t>
            </a:r>
          </a:p>
        </p:txBody>
      </p:sp>
    </p:spTree>
    <p:extLst>
      <p:ext uri="{BB962C8B-B14F-4D97-AF65-F5344CB8AC3E}">
        <p14:creationId xmlns:p14="http://schemas.microsoft.com/office/powerpoint/2010/main" val="3157202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AB36BD3F-C8DA-D946-9601-CEE70A56DA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402" y="389405"/>
            <a:ext cx="6290733" cy="716194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tx1">
                    <a:lumMod val="25000"/>
                  </a:schemeClr>
                </a:solidFill>
                <a:latin typeface="TRJN DaVinci Display" pitchFamily="2" charset="77"/>
              </a:defRPr>
            </a:lvl1pPr>
          </a:lstStyle>
          <a:p>
            <a:r>
              <a:rPr lang="fr-FR"/>
              <a:t>MERCI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839A521-36E0-D1AC-DD31-F407E8CE48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23293" y="1187355"/>
            <a:ext cx="5822950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SOUS TITRE EN MAJUSCULES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4675EC4-E2EA-36B8-084C-8FCDC09873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881681" y="1685268"/>
            <a:ext cx="1055322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MOIS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2F478922-B4C9-2EDF-F439-51D72B68E6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34210" y="1685268"/>
            <a:ext cx="1055322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ANNEE</a:t>
            </a:r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88FA109B-C51D-4ABF-FB8C-3684ECEE2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41152" y="1946119"/>
            <a:ext cx="2758114" cy="38305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Espace réservé pour une image  20">
            <a:extLst>
              <a:ext uri="{FF2B5EF4-FFF2-40B4-BE49-F238E27FC236}">
                <a16:creationId xmlns:a16="http://schemas.microsoft.com/office/drawing/2014/main" id="{CA4ED27B-72B4-22EB-1F65-E4915485F65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1947" y="1946119"/>
            <a:ext cx="2758114" cy="38305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54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9F19AFF-1178-78ED-B8CE-D1942124FB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95" y="1946119"/>
            <a:ext cx="2872921" cy="38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D8E3526-6F25-A028-8A10-2CFABA835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65" y="1946119"/>
            <a:ext cx="2733342" cy="38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AB36BD3F-C8DA-D946-9601-CEE70A56DA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402" y="389405"/>
            <a:ext cx="6290733" cy="716194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tx1">
                    <a:lumMod val="25000"/>
                  </a:schemeClr>
                </a:solidFill>
                <a:latin typeface="TRJN DaVinci Display" pitchFamily="2" charset="77"/>
              </a:defRPr>
            </a:lvl1pPr>
          </a:lstStyle>
          <a:p>
            <a:r>
              <a:rPr lang="fr-FR"/>
              <a:t>TITRE EN MAJUSCULES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839A521-36E0-D1AC-DD31-F407E8CE48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23293" y="1187355"/>
            <a:ext cx="5822950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SOUS TITRE EN MAJUSCULES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4675EC4-E2EA-36B8-084C-8FCDC09873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881681" y="1685268"/>
            <a:ext cx="1055322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MOIS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2F478922-B4C9-2EDF-F439-51D72B68E6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34210" y="1685268"/>
            <a:ext cx="1055322" cy="497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ANNEE</a:t>
            </a:r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88FA109B-C51D-4ABF-FB8C-3684ECEE2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47244" y="2064651"/>
            <a:ext cx="2758114" cy="38305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283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C8BB4F-D28D-5EC2-48FD-41573AA8194F}"/>
              </a:ext>
            </a:extLst>
          </p:cNvPr>
          <p:cNvSpPr txBox="1"/>
          <p:nvPr userDrawn="1"/>
        </p:nvSpPr>
        <p:spPr>
          <a:xfrm>
            <a:off x="6529139" y="-3015915"/>
            <a:ext cx="5066740" cy="2342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800" b="1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1</a:t>
            </a:r>
          </a:p>
          <a:p>
            <a:endParaRPr lang="fr-FR" sz="75800" b="1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A09B98-18B3-114D-53D3-7A180E755EC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384" y="2933283"/>
            <a:ext cx="11251495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TITRE </a:t>
            </a:r>
          </a:p>
          <a:p>
            <a:pPr lvl="0"/>
            <a:r>
              <a:rPr lang="fr-FR"/>
              <a:t>DU CHAPITRE</a:t>
            </a:r>
          </a:p>
        </p:txBody>
      </p:sp>
    </p:spTree>
    <p:extLst>
      <p:ext uri="{BB962C8B-B14F-4D97-AF65-F5344CB8AC3E}">
        <p14:creationId xmlns:p14="http://schemas.microsoft.com/office/powerpoint/2010/main" val="149622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7594F7-2F01-630B-2745-106592BE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8D6E2-F233-1840-9C03-25C4F3EABABF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6861853-AFCF-9627-6854-29BD989B54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0" y="1845777"/>
            <a:ext cx="3264725" cy="103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2pPr>
            <a:lvl3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3pPr>
            <a:lvl4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4pPr>
            <a:lvl5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5B149FB-572D-AF5C-0510-3CFA10A8EF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694" y="1092199"/>
            <a:ext cx="4256314" cy="49167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E459543-6632-3AD3-A4DB-45660901E59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96001" y="3081911"/>
            <a:ext cx="3264725" cy="103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2pPr>
            <a:lvl3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3pPr>
            <a:lvl4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4pPr>
            <a:lvl5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2244321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7594F7-2F01-630B-2745-106592BE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8D6E2-F233-1840-9C03-25C4F3EABABF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6861853-AFCF-9627-6854-29BD989B54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94707" y="1672903"/>
            <a:ext cx="3264725" cy="103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2pPr>
            <a:lvl3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3pPr>
            <a:lvl4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4pPr>
            <a:lvl5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5B149FB-572D-AF5C-0510-3CFA10A8EF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2568" y="970642"/>
            <a:ext cx="4256314" cy="49167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E459543-6632-3AD3-A4DB-45660901E59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694708" y="2909037"/>
            <a:ext cx="3264725" cy="103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2pPr>
            <a:lvl3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3pPr>
            <a:lvl4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4pPr>
            <a:lvl5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2425699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65BA2C18-06F4-4802-C56B-29E741A1BC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0000" y="609071"/>
            <a:ext cx="3928534" cy="508052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4220CE39-FFBC-2D1E-9168-9356FD1DD4C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601905" y="5818074"/>
            <a:ext cx="3264725" cy="4308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2pPr>
            <a:lvl3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3pPr>
            <a:lvl4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4pPr>
            <a:lvl5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Texte </a:t>
            </a: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A61964E8-75AC-EB39-0BAA-3989B727A3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93468" y="631239"/>
            <a:ext cx="3928534" cy="508052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4C30E77C-54C7-73D0-2CCD-5715C5763A3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325373" y="5840242"/>
            <a:ext cx="3264725" cy="4308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2pPr>
            <a:lvl3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3pPr>
            <a:lvl4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4pPr>
            <a:lvl5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254647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3756C-6FAA-72D9-E103-A3E443BE5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4733" y="2766218"/>
            <a:ext cx="4004733" cy="1325563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>
                    <a:lumMod val="50000"/>
                  </a:schemeClr>
                </a:solidFill>
                <a:latin typeface="TRJN DaVinci Display" pitchFamily="2" charset="77"/>
              </a:defRPr>
            </a:lvl1pPr>
          </a:lstStyle>
          <a:p>
            <a:r>
              <a:rPr lang="fr-FR"/>
              <a:t>Modifiez le style du texte</a:t>
            </a:r>
          </a:p>
        </p:txBody>
      </p:sp>
    </p:spTree>
    <p:extLst>
      <p:ext uri="{BB962C8B-B14F-4D97-AF65-F5344CB8AC3E}">
        <p14:creationId xmlns:p14="http://schemas.microsoft.com/office/powerpoint/2010/main" val="318444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3756C-6FAA-72D9-E103-A3E443BE5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4707" y="2766218"/>
            <a:ext cx="4004733" cy="1325563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TRJN DaVinci Display" pitchFamily="2" charset="77"/>
              </a:defRPr>
            </a:lvl1pPr>
          </a:lstStyle>
          <a:p>
            <a:r>
              <a:rPr lang="fr-FR"/>
              <a:t>Modifiez le style du texte</a:t>
            </a: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6C9196DB-D544-899E-C728-C5459A896A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94707" y="1672903"/>
            <a:ext cx="3264725" cy="103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2pPr>
            <a:lvl3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3pPr>
            <a:lvl4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4pPr>
            <a:lvl5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35BE21C3-3164-9A5B-7D61-20DFDC83DB9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6989736" y="1208868"/>
            <a:ext cx="4494508" cy="483216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91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3756C-6FAA-72D9-E103-A3E443BE5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4707" y="2766218"/>
            <a:ext cx="4004733" cy="1325563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TRJN DaVinci Display" pitchFamily="2" charset="77"/>
              </a:defRPr>
            </a:lvl1pPr>
          </a:lstStyle>
          <a:p>
            <a:r>
              <a:rPr lang="fr-FR"/>
              <a:t>Modifiez le style du texte</a:t>
            </a: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6C9196DB-D544-899E-C728-C5459A896A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94707" y="1672903"/>
            <a:ext cx="3264725" cy="103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1pPr>
            <a:lvl2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2pPr>
            <a:lvl3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3pPr>
            <a:lvl4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4pPr>
            <a:lvl5pPr>
              <a:defRPr sz="6000" b="0" i="0">
                <a:solidFill>
                  <a:schemeClr val="accent3"/>
                </a:solidFill>
                <a:latin typeface="TRJN DaVinci Display" pitchFamily="2" charset="77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6" name="Espace réservé du graphique 5">
            <a:extLst>
              <a:ext uri="{FF2B5EF4-FFF2-40B4-BE49-F238E27FC236}">
                <a16:creationId xmlns:a16="http://schemas.microsoft.com/office/drawing/2014/main" id="{126DE509-E1A0-D3D6-EB21-5B59D34DAD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896746" y="495946"/>
            <a:ext cx="4577685" cy="559488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62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A68E9A0-C8BA-F669-0F67-E0A8A5995454}"/>
              </a:ext>
            </a:extLst>
          </p:cNvPr>
          <p:cNvCxnSpPr>
            <a:cxnSpLocks/>
          </p:cNvCxnSpPr>
          <p:nvPr userDrawn="1"/>
        </p:nvCxnSpPr>
        <p:spPr>
          <a:xfrm>
            <a:off x="603079" y="6309572"/>
            <a:ext cx="10948855" cy="0"/>
          </a:xfrm>
          <a:prstGeom prst="line">
            <a:avLst/>
          </a:prstGeom>
          <a:ln w="9525"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Police, Graphique, typographie, texte&#10;&#10;Description générée automatiquement">
            <a:extLst>
              <a:ext uri="{FF2B5EF4-FFF2-40B4-BE49-F238E27FC236}">
                <a16:creationId xmlns:a16="http://schemas.microsoft.com/office/drawing/2014/main" id="{D8608718-B7F4-EA15-973A-2733FC2BCC0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458901" y="6454681"/>
            <a:ext cx="1237210" cy="290513"/>
          </a:xfrm>
          <a:prstGeom prst="rect">
            <a:avLst/>
          </a:prstGeom>
        </p:spPr>
      </p:pic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A7C891C9-3F44-B11C-DF65-C45C90C5BEBA}"/>
              </a:ext>
            </a:extLst>
          </p:cNvPr>
          <p:cNvSpPr txBox="1">
            <a:spLocks/>
          </p:cNvSpPr>
          <p:nvPr userDrawn="1"/>
        </p:nvSpPr>
        <p:spPr>
          <a:xfrm>
            <a:off x="10171434" y="6380069"/>
            <a:ext cx="145615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900" b="0" i="1" kern="1200">
                <a:solidFill>
                  <a:schemeClr val="tx1">
                    <a:lumMod val="7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/>
              <a:t>Service</a:t>
            </a:r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80A47570-FA50-5A38-33E2-C3387F35CF31}"/>
              </a:ext>
            </a:extLst>
          </p:cNvPr>
          <p:cNvSpPr txBox="1">
            <a:spLocks/>
          </p:cNvSpPr>
          <p:nvPr userDrawn="1"/>
        </p:nvSpPr>
        <p:spPr>
          <a:xfrm>
            <a:off x="535346" y="6380068"/>
            <a:ext cx="145615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900" b="0" i="1" kern="1200">
                <a:solidFill>
                  <a:schemeClr val="tx1">
                    <a:lumMod val="7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449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62" r:id="rId4"/>
    <p:sldLayoutId id="2147483671" r:id="rId5"/>
    <p:sldLayoutId id="2147483672" r:id="rId6"/>
    <p:sldLayoutId id="2147483673" r:id="rId7"/>
    <p:sldLayoutId id="2147483675" r:id="rId8"/>
    <p:sldLayoutId id="2147483676" r:id="rId9"/>
    <p:sldLayoutId id="2147483677" r:id="rId10"/>
    <p:sldLayoutId id="2147483668" r:id="rId11"/>
    <p:sldLayoutId id="2147483663" r:id="rId12"/>
    <p:sldLayoutId id="2147483678" r:id="rId13"/>
    <p:sldLayoutId id="2147483679" r:id="rId14"/>
    <p:sldLayoutId id="2147483680" r:id="rId15"/>
    <p:sldLayoutId id="2147483653" r:id="rId16"/>
    <p:sldLayoutId id="2147483664" r:id="rId17"/>
    <p:sldLayoutId id="2147483665" r:id="rId18"/>
    <p:sldLayoutId id="2147483666" r:id="rId19"/>
    <p:sldLayoutId id="2147483667" r:id="rId20"/>
    <p:sldLayoutId id="2147483674" r:id="rId21"/>
    <p:sldLayoutId id="214748368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thetrainline.com/fr?utm_source=google&amp;utm_medium=cpc&amp;utm_campaign=20121932386&amp;gad_source=1&amp;gad_campaignid=20121932386&amp;gbraid=0AAAAADobjhYVQSl_m8ZpTnpwlkpj5KpLL&amp;gclid=CjwKCAjwi-DBBhA5EiwAXOHsGRioezzdJMrTKqNemS77t0BXCZXjvNHKjAsiCyrOQIu_BZGkPIUiUBoCGecQAvD_BwE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7453B6-722B-9340-BF5A-867386112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Séjour privatif Club Oxygène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A8BC9D-3E4B-E09A-B2D9-F282D2CAF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00" y="1105599"/>
            <a:ext cx="7527323" cy="497914"/>
          </a:xfrm>
        </p:spPr>
        <p:txBody>
          <a:bodyPr/>
          <a:lstStyle/>
          <a:p>
            <a:r>
              <a:rPr lang="fr-FR" sz="2800" i="0" dirty="0">
                <a:solidFill>
                  <a:schemeClr val="tx1">
                    <a:lumMod val="50000"/>
                  </a:schemeClr>
                </a:solidFill>
              </a:rPr>
              <a:t>Découverte des Dolomites et du Sud Tyrol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DD3A03-9E11-3724-877E-C627689211F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881680" y="1685268"/>
            <a:ext cx="5957519" cy="497914"/>
          </a:xfrm>
        </p:spPr>
        <p:txBody>
          <a:bodyPr/>
          <a:lstStyle/>
          <a:p>
            <a:r>
              <a:rPr lang="fr-FR" sz="2800" i="0" dirty="0">
                <a:solidFill>
                  <a:schemeClr val="tx1">
                    <a:lumMod val="50000"/>
                  </a:schemeClr>
                </a:solidFill>
              </a:rPr>
              <a:t>Mi / fin Août 2026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E629F74-1F07-1359-6904-DCD7E331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64937"/>
            <a:ext cx="77724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E44CA-0828-2086-DDD5-4BE1D6C4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BEE2682-5FED-2327-3C57-6D417011F87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01370" y="418885"/>
            <a:ext cx="11049116" cy="1030805"/>
          </a:xfrm>
        </p:spPr>
        <p:txBody>
          <a:bodyPr lIns="91440" tIns="45720" rIns="91440" bIns="45720" anchor="t"/>
          <a:lstStyle/>
          <a:p>
            <a:r>
              <a:rPr lang="fr-FR" sz="48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5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</a:t>
            </a:r>
            <a:r>
              <a:rPr lang="fr-FR" sz="48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Tre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Cime </a:t>
            </a:r>
            <a:r>
              <a:rPr lang="fr-FR" sz="2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(faces ouest et nord)</a:t>
            </a:r>
            <a:r>
              <a:rPr lang="fr-CA" sz="2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</a:t>
            </a:r>
            <a:endParaRPr lang="fr-FR" sz="28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AFA032-0708-80C1-0A9F-DEE7BB8FAFFB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AF9C9697-134A-7125-9DC3-4B9DEFE30797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4h30 et 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5h</a:t>
            </a:r>
            <a:endParaRPr lang="fr-CA" sz="1600" dirty="0">
              <a:solidFill>
                <a:srgbClr val="FFFFFF"/>
              </a:solidFill>
              <a:effectLst/>
              <a:latin typeface="Aptos Light" panose="020B0004020202020204" pitchFamily="34" charset="0"/>
            </a:endParaRP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450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860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15 km</a:t>
            </a:r>
          </a:p>
        </p:txBody>
      </p:sp>
      <p:pic>
        <p:nvPicPr>
          <p:cNvPr id="5" name="Picture 4" descr="Tre Cime di Lavaredo : le plus beau paysage des Dolomites - Trip ...">
            <a:extLst>
              <a:ext uri="{FF2B5EF4-FFF2-40B4-BE49-F238E27FC236}">
                <a16:creationId xmlns:a16="http://schemas.microsoft.com/office/drawing/2014/main" id="{C94AB1E2-D358-405F-5547-757778234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48" y="1539404"/>
            <a:ext cx="6735881" cy="449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e Cime di Lavaredo (3 cîmes) : randonnée en boucle avec refuge">
            <a:extLst>
              <a:ext uri="{FF2B5EF4-FFF2-40B4-BE49-F238E27FC236}">
                <a16:creationId xmlns:a16="http://schemas.microsoft.com/office/drawing/2014/main" id="{C826227F-EE1A-5E9C-0CA5-DAB8E69B1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4" t="9887" r="1"/>
          <a:stretch>
            <a:fillRect/>
          </a:stretch>
        </p:blipFill>
        <p:spPr bwMode="auto">
          <a:xfrm>
            <a:off x="1001369" y="1514696"/>
            <a:ext cx="3357689" cy="273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45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12FAD-E966-10F6-786F-B0A4E7F03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5DBFDF9-CBCE-328F-6DB2-6136571DD79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01370" y="418885"/>
            <a:ext cx="11049116" cy="1030805"/>
          </a:xfrm>
        </p:spPr>
        <p:txBody>
          <a:bodyPr lIns="91440" tIns="45720" rIns="91440" bIns="45720" anchor="t"/>
          <a:lstStyle/>
          <a:p>
            <a:r>
              <a:rPr lang="fr-FR" sz="48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6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Les </a:t>
            </a:r>
            <a:r>
              <a:rPr lang="fr-FR" sz="48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Tre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Cime de </a:t>
            </a:r>
            <a:r>
              <a:rPr lang="fr-FR" sz="48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Lavaredo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</a:t>
            </a:r>
            <a:r>
              <a:rPr lang="fr-FR" sz="2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(face est et sud)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218E0D-56B1-7F48-7D46-F07B010DC26D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87E177BD-508A-766B-2604-1364A505B7CC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4h et 4h30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590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590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12 km</a:t>
            </a:r>
          </a:p>
        </p:txBody>
      </p:sp>
      <p:pic>
        <p:nvPicPr>
          <p:cNvPr id="2050" name="Picture 2" descr="Parc naturel des Tre Cime di Lavaredo - Dolomites de Sesto dans le Tyrol du  Sud">
            <a:extLst>
              <a:ext uri="{FF2B5EF4-FFF2-40B4-BE49-F238E27FC236}">
                <a16:creationId xmlns:a16="http://schemas.microsoft.com/office/drawing/2014/main" id="{68028B91-EA47-7508-2DDF-E9E195FE7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5475" r="24582"/>
          <a:stretch>
            <a:fillRect/>
          </a:stretch>
        </p:blipFill>
        <p:spPr bwMode="auto">
          <a:xfrm>
            <a:off x="4637313" y="2198914"/>
            <a:ext cx="6792687" cy="38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e Cime di Lavaredo Hike and Photography Tips - The Photo Hikes">
            <a:extLst>
              <a:ext uri="{FF2B5EF4-FFF2-40B4-BE49-F238E27FC236}">
                <a16:creationId xmlns:a16="http://schemas.microsoft.com/office/drawing/2014/main" id="{8EDCE81C-8F81-8691-67D6-783E90649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8990"/>
          <a:stretch>
            <a:fillRect/>
          </a:stretch>
        </p:blipFill>
        <p:spPr bwMode="auto">
          <a:xfrm>
            <a:off x="1001370" y="2198914"/>
            <a:ext cx="3357688" cy="20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2C30A-3663-9184-D2C9-155AF2711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3B087D2-2975-5861-BE02-DA8C176363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01370" y="418885"/>
            <a:ext cx="11049116" cy="1030805"/>
          </a:xfrm>
        </p:spPr>
        <p:txBody>
          <a:bodyPr lIns="91440" tIns="45720" rIns="91440" bIns="45720" anchor="t"/>
          <a:lstStyle/>
          <a:p>
            <a:r>
              <a:rPr lang="fr-FR" sz="48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7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</a:t>
            </a:r>
            <a:r>
              <a:rPr lang="fr-CA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Vallée sauvage de </a:t>
            </a:r>
            <a:r>
              <a:rPr lang="fr-CA" sz="48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Popéna</a:t>
            </a:r>
            <a:endParaRPr lang="fr-FR" sz="48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2647C-A298-7578-8801-89CE99283FA9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E369AE99-CF1F-F185-EAFA-32357B2CD313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3h30 et 4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h</a:t>
            </a:r>
            <a:endParaRPr lang="fr-CA" sz="1600" dirty="0">
              <a:solidFill>
                <a:srgbClr val="FFFFFF"/>
              </a:solidFill>
              <a:effectLst/>
              <a:latin typeface="Aptos Light" panose="020B0004020202020204" pitchFamily="34" charset="0"/>
            </a:endParaRP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400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40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8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km</a:t>
            </a:r>
          </a:p>
        </p:txBody>
      </p:sp>
      <p:pic>
        <p:nvPicPr>
          <p:cNvPr id="3074" name="Picture 2" descr="Randonnée Dolomites - Tre Cime de Lavaredo - 7 jours">
            <a:extLst>
              <a:ext uri="{FF2B5EF4-FFF2-40B4-BE49-F238E27FC236}">
                <a16:creationId xmlns:a16="http://schemas.microsoft.com/office/drawing/2014/main" id="{73074E0E-497D-67E8-4CCF-A9D364D5B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r="-1" b="1311"/>
          <a:stretch>
            <a:fillRect/>
          </a:stretch>
        </p:blipFill>
        <p:spPr bwMode="auto">
          <a:xfrm>
            <a:off x="4610770" y="1737822"/>
            <a:ext cx="6529956" cy="42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al Popena | Ride MTB">
            <a:extLst>
              <a:ext uri="{FF2B5EF4-FFF2-40B4-BE49-F238E27FC236}">
                <a16:creationId xmlns:a16="http://schemas.microsoft.com/office/drawing/2014/main" id="{49098C3F-C150-A210-6958-BD490F0A1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5" b="9612"/>
          <a:stretch>
            <a:fillRect/>
          </a:stretch>
        </p:blipFill>
        <p:spPr bwMode="auto">
          <a:xfrm>
            <a:off x="1001370" y="1741863"/>
            <a:ext cx="3357689" cy="251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946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EF2D2-958A-C175-B64C-8A0741F2D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F380485-080B-EC9E-CF6F-A0AFBDFFA85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526237" y="466345"/>
            <a:ext cx="4778326" cy="2014653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2</a:t>
            </a:r>
            <a:r>
              <a:rPr lang="fr-FR" baseline="300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ème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Semaine</a:t>
            </a:r>
          </a:p>
          <a:p>
            <a:pPr algn="ctr"/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Le Sud Tyrol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4238EB-EF0B-0A6D-C247-C6F03D28187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24601" y="2549799"/>
            <a:ext cx="5363816" cy="1047917"/>
          </a:xfrm>
        </p:spPr>
        <p:txBody>
          <a:bodyPr lIns="91440" tIns="45720" rIns="91440" bIns="45720" anchor="t"/>
          <a:lstStyle/>
          <a:p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Journée de transfert vers le Sud-Tyrol.</a:t>
            </a:r>
          </a:p>
          <a:p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Au départ du Lac de 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Misurina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, en passant par 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Cortina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et la Vallée 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Pusteria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, vous rejoindrez la Vallée 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Isarco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.</a:t>
            </a:r>
            <a:endParaRPr lang="fr-CA" sz="1800" dirty="0">
              <a:solidFill>
                <a:schemeClr val="tx1">
                  <a:lumMod val="25000"/>
                </a:schemeClr>
              </a:solidFill>
              <a:latin typeface="Aptos Light" panose="020B0004020202020204" pitchFamily="34" charset="0"/>
            </a:endParaRPr>
          </a:p>
          <a:p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D1F90B-B810-D733-E229-29205221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99" y="544580"/>
            <a:ext cx="5507501" cy="550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acances dans la vallée d'Isarco, vacances de randonnée dans les DOLOMITES,  patrimoine naturel mondial de l'UNESCO">
            <a:extLst>
              <a:ext uri="{FF2B5EF4-FFF2-40B4-BE49-F238E27FC236}">
                <a16:creationId xmlns:a16="http://schemas.microsoft.com/office/drawing/2014/main" id="{3B594993-5EAD-2329-B20D-0E954F54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3"/>
          <a:stretch>
            <a:fillRect/>
          </a:stretch>
        </p:blipFill>
        <p:spPr bwMode="auto">
          <a:xfrm>
            <a:off x="6419851" y="3666518"/>
            <a:ext cx="5194300" cy="23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54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E8955-8EE7-E101-DBE3-0CCFBCCC2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ovince autonome de Bolzano — Wikipédia">
            <a:extLst>
              <a:ext uri="{FF2B5EF4-FFF2-40B4-BE49-F238E27FC236}">
                <a16:creationId xmlns:a16="http://schemas.microsoft.com/office/drawing/2014/main" id="{93C5E5D3-9D14-7186-CCB4-BE47E2779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426" y="883160"/>
            <a:ext cx="2716592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CF2DE77-67D1-43AE-881F-BEB3FE31EAA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01370" y="418885"/>
            <a:ext cx="11049116" cy="1030805"/>
          </a:xfrm>
        </p:spPr>
        <p:txBody>
          <a:bodyPr lIns="91440" tIns="45720" rIns="91440" bIns="45720" anchor="t"/>
          <a:lstStyle/>
          <a:p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Le Sud Tyrol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1BA942-5DB2-B45D-D8D7-08B2E31CA558}"/>
              </a:ext>
            </a:extLst>
          </p:cNvPr>
          <p:cNvSpPr txBox="1"/>
          <p:nvPr/>
        </p:nvSpPr>
        <p:spPr>
          <a:xfrm>
            <a:off x="1001370" y="1542585"/>
            <a:ext cx="94943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Le Sud-Tyrol (ou Haut-Adige) est une région alpine du nord de l’Italie, </a:t>
            </a:r>
          </a:p>
          <a:p>
            <a:r>
              <a:rPr lang="fr-FR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frontalière de l’Autriche et de la Suisse. </a:t>
            </a:r>
          </a:p>
          <a:p>
            <a:endParaRPr lang="fr-FR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FR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Paysages : </a:t>
            </a:r>
            <a:r>
              <a:rPr lang="fr-FR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montagnes spectaculaires, vallées verdoyantes, vignobles.</a:t>
            </a:r>
          </a:p>
          <a:p>
            <a:endParaRPr lang="fr-FR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FR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Culture : </a:t>
            </a:r>
            <a:r>
              <a:rPr lang="fr-FR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mélange unique de traditions autrichiennes/tyroliennes et italiennes.</a:t>
            </a:r>
          </a:p>
          <a:p>
            <a:endParaRPr lang="fr-FR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FR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Langues : </a:t>
            </a:r>
            <a:r>
              <a:rPr lang="fr-FR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majorité germanophone, mais aussi italien et ladin.</a:t>
            </a:r>
          </a:p>
          <a:p>
            <a:endParaRPr lang="fr-FR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FR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Spécialités : </a:t>
            </a:r>
            <a:r>
              <a:rPr lang="fr-FR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vins, pommes, cuisine mêlant strudel, knödel et pasta.</a:t>
            </a:r>
          </a:p>
          <a:p>
            <a:endParaRPr lang="fr-FR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FR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Atmosphère : </a:t>
            </a:r>
            <a:r>
              <a:rPr lang="fr-FR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à la fois alpine et méditerranéenne, entre nature sauvage et villages pittoresques.</a:t>
            </a:r>
          </a:p>
        </p:txBody>
      </p:sp>
    </p:spTree>
    <p:extLst>
      <p:ext uri="{BB962C8B-B14F-4D97-AF65-F5344CB8AC3E}">
        <p14:creationId xmlns:p14="http://schemas.microsoft.com/office/powerpoint/2010/main" val="288969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54715-FC2C-8125-0B7E-7087FDB0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5267280-6609-6684-466B-0E733E50049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01370" y="418885"/>
            <a:ext cx="11049116" cy="1030805"/>
          </a:xfrm>
        </p:spPr>
        <p:txBody>
          <a:bodyPr lIns="91440" tIns="45720" rIns="91440" bIns="45720" anchor="t"/>
          <a:lstStyle/>
          <a:p>
            <a:r>
              <a:rPr lang="fr-FR" sz="44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9 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: Vallée de Funès et sommets de l'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Odle</a:t>
            </a:r>
            <a:endParaRPr lang="fr-FR" sz="44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97BD5B-DAF3-3A10-1279-FF4E6717C3DC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806D25EC-3FE6-3B63-EBC3-E5397C3B7898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5h et 5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h30</a:t>
            </a:r>
            <a:endParaRPr lang="fr-CA" sz="1600" dirty="0">
              <a:solidFill>
                <a:srgbClr val="FFFFFF"/>
              </a:solidFill>
              <a:effectLst/>
              <a:latin typeface="Aptos Light" panose="020B0004020202020204" pitchFamily="34" charset="0"/>
            </a:endParaRP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69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690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11 km</a:t>
            </a:r>
          </a:p>
        </p:txBody>
      </p:sp>
      <p:pic>
        <p:nvPicPr>
          <p:cNvPr id="1032" name="Picture 8" descr="Val di Funes en été - Vacances dans les Dolomites du Tyrol du Sud">
            <a:extLst>
              <a:ext uri="{FF2B5EF4-FFF2-40B4-BE49-F238E27FC236}">
                <a16:creationId xmlns:a16="http://schemas.microsoft.com/office/drawing/2014/main" id="{70E393DB-9DE8-C298-09F1-4331B73C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85" y="1702431"/>
            <a:ext cx="6493423" cy="432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lomites, découverte du Sud-Tyrol">
            <a:extLst>
              <a:ext uri="{FF2B5EF4-FFF2-40B4-BE49-F238E27FC236}">
                <a16:creationId xmlns:a16="http://schemas.microsoft.com/office/drawing/2014/main" id="{3424E7E8-5F30-D7C9-0E34-7F6DC1673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b="5328"/>
          <a:stretch>
            <a:fillRect/>
          </a:stretch>
        </p:blipFill>
        <p:spPr bwMode="auto">
          <a:xfrm>
            <a:off x="1001370" y="1695868"/>
            <a:ext cx="3357690" cy="247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9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90F38-7525-9E30-F367-24BA2E726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7F3C212-5549-DDBD-77E6-A125AACB7C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01370" y="418885"/>
            <a:ext cx="11049116" cy="1030805"/>
          </a:xfrm>
        </p:spPr>
        <p:txBody>
          <a:bodyPr lIns="91440" tIns="45720" rIns="91440" bIns="45720" anchor="t"/>
          <a:lstStyle/>
          <a:p>
            <a:r>
              <a:rPr lang="fr-FR" sz="48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10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</a:t>
            </a:r>
            <a:r>
              <a:rPr lang="it-IT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Eores - Val di Funès - San Pietro</a:t>
            </a:r>
            <a:endParaRPr lang="fr-FR" sz="48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BEE74-DC9D-EF42-840B-91EFD75EC492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31430301-3AA4-6BD6-17EF-7A27137C9CA8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5h et 5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h30</a:t>
            </a:r>
            <a:endParaRPr lang="fr-CA" sz="1600" dirty="0">
              <a:solidFill>
                <a:srgbClr val="FFFFFF"/>
              </a:solidFill>
              <a:effectLst/>
              <a:latin typeface="Aptos Light" panose="020B0004020202020204" pitchFamily="34" charset="0"/>
            </a:endParaRP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410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75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7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km</a:t>
            </a:r>
          </a:p>
        </p:txBody>
      </p:sp>
      <p:pic>
        <p:nvPicPr>
          <p:cNvPr id="2050" name="Picture 2" descr="st peter tirol s pietro tirolo">
            <a:extLst>
              <a:ext uri="{FF2B5EF4-FFF2-40B4-BE49-F238E27FC236}">
                <a16:creationId xmlns:a16="http://schemas.microsoft.com/office/drawing/2014/main" id="{4A1BD40C-30A0-16C6-B08E-5D36C8D61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9122" r="18959"/>
          <a:stretch>
            <a:fillRect/>
          </a:stretch>
        </p:blipFill>
        <p:spPr bwMode="auto">
          <a:xfrm>
            <a:off x="1001370" y="1698172"/>
            <a:ext cx="3319489" cy="24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dle Di Eores&quot; Images – Browse 28 Stock Photos, Vectors, and Video | Adobe  Stock">
            <a:extLst>
              <a:ext uri="{FF2B5EF4-FFF2-40B4-BE49-F238E27FC236}">
                <a16:creationId xmlns:a16="http://schemas.microsoft.com/office/drawing/2014/main" id="{014E608F-8678-E738-5B10-1A14F09C1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84" y="1698172"/>
            <a:ext cx="6496824" cy="433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883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212D3-4BE2-9E45-2F6A-6F2FB82DA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B2455CC-519D-8E52-7F7D-8227384A945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82868" y="408000"/>
            <a:ext cx="11445765" cy="1030805"/>
          </a:xfrm>
        </p:spPr>
        <p:txBody>
          <a:bodyPr lIns="91440" tIns="45720" rIns="91440" bIns="45720" anchor="t"/>
          <a:lstStyle/>
          <a:p>
            <a:r>
              <a:rPr lang="fr-FR" sz="40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11</a:t>
            </a:r>
            <a:r>
              <a:rPr lang="fr-FR" sz="40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Ju </a:t>
            </a:r>
            <a:r>
              <a:rPr lang="it-IT" sz="40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dà Val (2177 m) - </a:t>
            </a:r>
            <a:r>
              <a:rPr lang="it-IT" sz="40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Cabane</a:t>
            </a:r>
            <a:r>
              <a:rPr lang="it-IT" sz="40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de </a:t>
            </a:r>
            <a:r>
              <a:rPr lang="it-IT" sz="40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Maurerberg</a:t>
            </a:r>
            <a:r>
              <a:rPr lang="it-IT" sz="40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</a:t>
            </a:r>
            <a:endParaRPr lang="fr-FR" sz="40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27440-178D-C268-8D69-AC30164D2084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744FD7E6-132E-722C-63C8-30A83C9DAA35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5h et 5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h30</a:t>
            </a:r>
            <a:endParaRPr lang="fr-CA" sz="1600" dirty="0">
              <a:solidFill>
                <a:srgbClr val="FFFFFF"/>
              </a:solidFill>
              <a:effectLst/>
              <a:latin typeface="Aptos Light" panose="020B0004020202020204" pitchFamily="34" charset="0"/>
            </a:endParaRP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60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600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1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4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km</a:t>
            </a:r>
          </a:p>
        </p:txBody>
      </p:sp>
      <p:pic>
        <p:nvPicPr>
          <p:cNvPr id="3076" name="Picture 4" descr="Panoramic position in the heart of the Dolomites">
            <a:extLst>
              <a:ext uri="{FF2B5EF4-FFF2-40B4-BE49-F238E27FC236}">
                <a16:creationId xmlns:a16="http://schemas.microsoft.com/office/drawing/2014/main" id="{DED22D5C-8577-0F17-7C08-4AC0A8333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/>
          <a:stretch>
            <a:fillRect/>
          </a:stretch>
        </p:blipFill>
        <p:spPr bwMode="auto">
          <a:xfrm>
            <a:off x="4661806" y="1961209"/>
            <a:ext cx="6452602" cy="40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eitler Kofel - a jewel of the Dolomites | Family Hotel Sonnwies">
            <a:extLst>
              <a:ext uri="{FF2B5EF4-FFF2-40B4-BE49-F238E27FC236}">
                <a16:creationId xmlns:a16="http://schemas.microsoft.com/office/drawing/2014/main" id="{9BD198D8-3EDB-3A94-6AAF-A5F928835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9214" r="19102"/>
          <a:stretch>
            <a:fillRect/>
          </a:stretch>
        </p:blipFill>
        <p:spPr bwMode="auto">
          <a:xfrm>
            <a:off x="1001371" y="1966184"/>
            <a:ext cx="3357689" cy="222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62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56CA-E025-F85E-0720-79E451ABA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5D63AA3-FA95-5AB0-A3AE-F487A0D4CAA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4285" y="408000"/>
            <a:ext cx="10145486" cy="1030805"/>
          </a:xfrm>
        </p:spPr>
        <p:txBody>
          <a:bodyPr lIns="91440" tIns="45720" rIns="91440" bIns="45720" anchor="t"/>
          <a:lstStyle/>
          <a:p>
            <a:pPr algn="ctr"/>
            <a:r>
              <a:rPr lang="fr-FR" sz="44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12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Passo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delle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Erbe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, boucle autour </a:t>
            </a:r>
            <a:b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</a:b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du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Sass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de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Putia</a:t>
            </a:r>
            <a:endParaRPr lang="fr-FR" sz="44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EDAAF8-11A1-F329-6B15-95F490BB3224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82642C4E-A648-167D-62E5-FF3EB38CA504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5h30 et 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6h</a:t>
            </a:r>
            <a:endParaRPr lang="fr-CA" sz="1600" dirty="0">
              <a:solidFill>
                <a:srgbClr val="FFFFFF"/>
              </a:solidFill>
              <a:effectLst/>
              <a:latin typeface="Aptos Light" panose="020B0004020202020204" pitchFamily="34" charset="0"/>
            </a:endParaRP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64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640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1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4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km</a:t>
            </a:r>
          </a:p>
        </p:txBody>
      </p:sp>
      <p:pic>
        <p:nvPicPr>
          <p:cNvPr id="5124" name="Picture 4" descr="passo delle erbe">
            <a:extLst>
              <a:ext uri="{FF2B5EF4-FFF2-40B4-BE49-F238E27FC236}">
                <a16:creationId xmlns:a16="http://schemas.microsoft.com/office/drawing/2014/main" id="{FBDB3E42-0572-539B-4C8D-47ADE2F21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/>
          <a:stretch>
            <a:fillRect/>
          </a:stretch>
        </p:blipFill>
        <p:spPr bwMode="auto">
          <a:xfrm>
            <a:off x="4544900" y="1992086"/>
            <a:ext cx="6645729" cy="403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ima Dieci Stock Photos - Free &amp; Royalty-Free Stock Photos from Dreamstime">
            <a:extLst>
              <a:ext uri="{FF2B5EF4-FFF2-40B4-BE49-F238E27FC236}">
                <a16:creationId xmlns:a16="http://schemas.microsoft.com/office/drawing/2014/main" id="{5F7D7D8B-EA48-E6C1-44E4-EE60BBB07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4"/>
          <a:stretch>
            <a:fillRect/>
          </a:stretch>
        </p:blipFill>
        <p:spPr bwMode="auto">
          <a:xfrm>
            <a:off x="1001371" y="1992087"/>
            <a:ext cx="331499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26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4C5DB-D6E7-607A-A157-A24780B1A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73AD3E3-6F15-97DC-2C21-C5D730E7FDC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4285" y="408000"/>
            <a:ext cx="10145486" cy="1030805"/>
          </a:xfrm>
        </p:spPr>
        <p:txBody>
          <a:bodyPr lIns="91440" tIns="45720" rIns="91440" bIns="45720" anchor="t"/>
          <a:lstStyle/>
          <a:p>
            <a:pPr algn="ctr"/>
            <a:r>
              <a:rPr lang="fr-FR" sz="44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13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Boucle des trois sommets du Massif de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Plose</a:t>
            </a:r>
            <a:endParaRPr lang="fr-FR" sz="44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CEE4F-3DDA-55C5-73CA-5BAA102CE6EB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7505883D-0A50-547B-327E-17656B3C29A8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5h et 5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h30</a:t>
            </a:r>
            <a:endParaRPr lang="fr-CA" sz="1600" dirty="0">
              <a:solidFill>
                <a:srgbClr val="FFFFFF"/>
              </a:solidFill>
              <a:effectLst/>
              <a:latin typeface="Aptos Light" panose="020B0004020202020204" pitchFamily="34" charset="0"/>
            </a:endParaRP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580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58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15 km</a:t>
            </a:r>
          </a:p>
        </p:txBody>
      </p:sp>
      <p:pic>
        <p:nvPicPr>
          <p:cNvPr id="7180" name="Picture 12" descr="Sud-Tyrol">
            <a:extLst>
              <a:ext uri="{FF2B5EF4-FFF2-40B4-BE49-F238E27FC236}">
                <a16:creationId xmlns:a16="http://schemas.microsoft.com/office/drawing/2014/main" id="{69D18AEC-B8D2-B10E-104B-548265762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3"/>
          <a:stretch>
            <a:fillRect/>
          </a:stretch>
        </p:blipFill>
        <p:spPr bwMode="auto">
          <a:xfrm>
            <a:off x="4705736" y="2156142"/>
            <a:ext cx="6078221" cy="387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ount Gabler - Plose">
            <a:extLst>
              <a:ext uri="{FF2B5EF4-FFF2-40B4-BE49-F238E27FC236}">
                <a16:creationId xmlns:a16="http://schemas.microsoft.com/office/drawing/2014/main" id="{FC2AD4DE-FBAE-756B-FE42-D18687484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b="10641"/>
          <a:stretch/>
        </p:blipFill>
        <p:spPr bwMode="auto">
          <a:xfrm>
            <a:off x="1001371" y="2146852"/>
            <a:ext cx="3357689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25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813A-504B-2753-51E2-06E9751D8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E1B23C-FAA4-0E0F-50F8-8B450A53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Infos sur le voyage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D4864F-7C54-C878-AD5C-363C2A843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696" y="1689651"/>
            <a:ext cx="5443329" cy="179831"/>
          </a:xfrm>
        </p:spPr>
        <p:txBody>
          <a:bodyPr/>
          <a:lstStyle/>
          <a:p>
            <a:pPr algn="l"/>
            <a:r>
              <a:rPr lang="fr-FR" sz="2800" i="0" dirty="0"/>
              <a:t>Groupe privatif Club Oxygène</a:t>
            </a:r>
          </a:p>
          <a:p>
            <a:pPr algn="l"/>
            <a:r>
              <a:rPr lang="fr-FR" sz="1800" i="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12 à 14 participants</a:t>
            </a:r>
          </a:p>
          <a:p>
            <a:pPr algn="l"/>
            <a:endParaRPr lang="fr-FR" sz="2800" i="0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3FEEA647-82F0-E59B-6949-EE38DFD3D1E3}"/>
              </a:ext>
            </a:extLst>
          </p:cNvPr>
          <p:cNvSpPr txBox="1">
            <a:spLocks/>
          </p:cNvSpPr>
          <p:nvPr/>
        </p:nvSpPr>
        <p:spPr>
          <a:xfrm>
            <a:off x="430697" y="2359961"/>
            <a:ext cx="5268351" cy="5621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solidFill>
                <a:schemeClr val="tx1">
                  <a:lumMod val="2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045D5E6-532F-B796-4E70-950721F561C8}"/>
              </a:ext>
            </a:extLst>
          </p:cNvPr>
          <p:cNvSpPr txBox="1">
            <a:spLocks/>
          </p:cNvSpPr>
          <p:nvPr/>
        </p:nvSpPr>
        <p:spPr>
          <a:xfrm>
            <a:off x="430696" y="3022601"/>
            <a:ext cx="5443329" cy="17983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i="0" dirty="0"/>
              <a:t>Période de départ </a:t>
            </a:r>
          </a:p>
          <a:p>
            <a:pPr algn="l"/>
            <a:r>
              <a:rPr lang="fr-FR" sz="1800" i="0" dirty="0">
                <a:latin typeface="Aptos Light" panose="020B0004020202020204" pitchFamily="34" charset="0"/>
              </a:rPr>
              <a:t>Mi / fin août 2026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4592017A-EDE0-9C5D-22A0-05CD90C4FDAD}"/>
              </a:ext>
            </a:extLst>
          </p:cNvPr>
          <p:cNvSpPr txBox="1">
            <a:spLocks/>
          </p:cNvSpPr>
          <p:nvPr/>
        </p:nvSpPr>
        <p:spPr>
          <a:xfrm>
            <a:off x="430696" y="4265635"/>
            <a:ext cx="5443329" cy="17983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i="0" dirty="0"/>
              <a:t>Durée</a:t>
            </a:r>
          </a:p>
          <a:p>
            <a:pPr algn="l"/>
            <a:r>
              <a:rPr lang="fr-CA" sz="1800" i="0" dirty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14 jours, 13 nuits, 11 jours et demi de marche</a:t>
            </a:r>
            <a:endParaRPr lang="fr-CA" sz="1800" i="0" dirty="0">
              <a:solidFill>
                <a:srgbClr val="212529"/>
              </a:solidFill>
              <a:effectLst/>
              <a:latin typeface="Aptos Light" panose="020B0004020202020204" pitchFamily="34" charset="0"/>
            </a:endParaRPr>
          </a:p>
          <a:p>
            <a:pPr algn="l"/>
            <a:endParaRPr lang="fr-FR" sz="2800" i="0" dirty="0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88C0B4DF-7410-0E45-9AFD-EB5AAF6310CF}"/>
              </a:ext>
            </a:extLst>
          </p:cNvPr>
          <p:cNvSpPr txBox="1">
            <a:spLocks/>
          </p:cNvSpPr>
          <p:nvPr/>
        </p:nvSpPr>
        <p:spPr>
          <a:xfrm>
            <a:off x="6096000" y="1689651"/>
            <a:ext cx="5443329" cy="17983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i="0" dirty="0"/>
              <a:t>Début du séjour</a:t>
            </a:r>
          </a:p>
          <a:p>
            <a:pPr algn="l"/>
            <a:r>
              <a:rPr lang="fr-FR" sz="1800" i="0" dirty="0">
                <a:latin typeface="Aptos Light" panose="020B0004020202020204" pitchFamily="34" charset="0"/>
              </a:rPr>
              <a:t>16h30 à la Piazza Roma à </a:t>
            </a:r>
            <a:r>
              <a:rPr lang="fr-FR" sz="1800" i="0" dirty="0" err="1">
                <a:latin typeface="Aptos Light" panose="020B0004020202020204" pitchFamily="34" charset="0"/>
              </a:rPr>
              <a:t>Cortina</a:t>
            </a:r>
            <a:r>
              <a:rPr lang="fr-FR" sz="1800" i="0" dirty="0">
                <a:latin typeface="Aptos Light" panose="020B0004020202020204" pitchFamily="34" charset="0"/>
              </a:rPr>
              <a:t> d’</a:t>
            </a:r>
            <a:r>
              <a:rPr lang="fr-FR" sz="1800" i="0" dirty="0" err="1">
                <a:latin typeface="Aptos Light" panose="020B0004020202020204" pitchFamily="34" charset="0"/>
              </a:rPr>
              <a:t>Ampezzo</a:t>
            </a:r>
            <a:endParaRPr lang="fr-FR" sz="1800" i="0" dirty="0">
              <a:latin typeface="Aptos Light" panose="020B0004020202020204" pitchFamily="34" charset="0"/>
            </a:endParaRPr>
          </a:p>
          <a:p>
            <a:pPr algn="l"/>
            <a:endParaRPr lang="fr-FR" sz="2800" i="0" dirty="0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5FB4944-FA68-CE1C-A18F-D35D52ABDC9B}"/>
              </a:ext>
            </a:extLst>
          </p:cNvPr>
          <p:cNvSpPr txBox="1">
            <a:spLocks/>
          </p:cNvSpPr>
          <p:nvPr/>
        </p:nvSpPr>
        <p:spPr>
          <a:xfrm>
            <a:off x="6092378" y="3022601"/>
            <a:ext cx="5443329" cy="17983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i="0" dirty="0"/>
              <a:t>Fin du séjour</a:t>
            </a:r>
          </a:p>
          <a:p>
            <a:pPr algn="l"/>
            <a:r>
              <a:rPr lang="fr-FR" sz="1800" i="0" dirty="0">
                <a:latin typeface="Aptos Light" panose="020B0004020202020204" pitchFamily="34" charset="0"/>
              </a:rPr>
              <a:t>À la gare de Bressanone-</a:t>
            </a:r>
            <a:r>
              <a:rPr lang="fr-FR" sz="1800" i="0" dirty="0" err="1">
                <a:latin typeface="Aptos Light" panose="020B0004020202020204" pitchFamily="34" charset="0"/>
              </a:rPr>
              <a:t>Brixen</a:t>
            </a:r>
            <a:r>
              <a:rPr lang="fr-FR" sz="1800" i="0" dirty="0">
                <a:latin typeface="Aptos Light" panose="020B0004020202020204" pitchFamily="34" charset="0"/>
              </a:rPr>
              <a:t> en matinée (connexion pour Venise)</a:t>
            </a:r>
          </a:p>
          <a:p>
            <a:pPr algn="l"/>
            <a:endParaRPr lang="fr-FR" sz="2800" i="0" dirty="0"/>
          </a:p>
        </p:txBody>
      </p:sp>
    </p:spTree>
    <p:extLst>
      <p:ext uri="{BB962C8B-B14F-4D97-AF65-F5344CB8AC3E}">
        <p14:creationId xmlns:p14="http://schemas.microsoft.com/office/powerpoint/2010/main" val="1771462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83C62-994D-2C67-30C9-8A315C7E0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3B197B3-1D0E-5CB6-D933-00D74A9250D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70553" y="535000"/>
            <a:ext cx="10145486" cy="1030805"/>
          </a:xfrm>
        </p:spPr>
        <p:txBody>
          <a:bodyPr lIns="91440" tIns="45720" rIns="91440" bIns="45720" anchor="t"/>
          <a:lstStyle/>
          <a:p>
            <a:pPr algn="ctr"/>
            <a:r>
              <a:rPr lang="fr-FR" sz="44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14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Eores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- Bressanone - fin du séjour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DF435E-3762-D379-4A63-986B31773153}"/>
              </a:ext>
            </a:extLst>
          </p:cNvPr>
          <p:cNvSpPr txBox="1"/>
          <p:nvPr/>
        </p:nvSpPr>
        <p:spPr>
          <a:xfrm>
            <a:off x="5412409" y="1753961"/>
            <a:ext cx="5384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25000"/>
                  </a:schemeClr>
                </a:solidFill>
                <a:effectLst/>
                <a:latin typeface="Aptos Light" panose="020B0004020202020204" pitchFamily="34" charset="0"/>
              </a:rPr>
              <a:t>Après le déjeuner, transfert la gare de Bressanone-</a:t>
            </a:r>
            <a:r>
              <a:rPr lang="fr-FR" sz="2000" dirty="0" err="1">
                <a:solidFill>
                  <a:schemeClr val="tx1">
                    <a:lumMod val="25000"/>
                  </a:schemeClr>
                </a:solidFill>
                <a:effectLst/>
                <a:latin typeface="Aptos Light" panose="020B0004020202020204" pitchFamily="34" charset="0"/>
              </a:rPr>
              <a:t>Brixen</a:t>
            </a:r>
            <a:r>
              <a:rPr lang="fr-FR" sz="2000" dirty="0">
                <a:solidFill>
                  <a:schemeClr val="tx1">
                    <a:lumMod val="25000"/>
                  </a:schemeClr>
                </a:solidFill>
                <a:effectLst/>
                <a:latin typeface="Aptos Light" panose="020B0004020202020204" pitchFamily="34" charset="0"/>
              </a:rPr>
              <a:t>, d’où vous pouvez prendre le train pour Venise (train non inclus). </a:t>
            </a:r>
          </a:p>
          <a:p>
            <a:endParaRPr lang="fr-FR" sz="2000" dirty="0">
              <a:solidFill>
                <a:schemeClr val="tx1">
                  <a:lumMod val="25000"/>
                </a:schemeClr>
              </a:solidFill>
              <a:effectLst/>
              <a:latin typeface="Aptos Light" panose="020B0004020202020204" pitchFamily="34" charset="0"/>
            </a:endParaRPr>
          </a:p>
          <a:p>
            <a:r>
              <a:rPr lang="fr-FR" sz="2000" dirty="0">
                <a:solidFill>
                  <a:schemeClr val="tx1">
                    <a:lumMod val="25000"/>
                  </a:schemeClr>
                </a:solidFill>
                <a:effectLst/>
                <a:latin typeface="Aptos Light" panose="020B0004020202020204" pitchFamily="34" charset="0"/>
              </a:rPr>
              <a:t>Fin du voyage et de nos services.</a:t>
            </a:r>
            <a:endParaRPr lang="fr-CA" sz="2000" dirty="0">
              <a:solidFill>
                <a:schemeClr val="tx1">
                  <a:lumMod val="25000"/>
                </a:schemeClr>
              </a:solidFill>
              <a:latin typeface="Aptos Light" panose="020B0004020202020204" pitchFamily="34" charset="0"/>
            </a:endParaRPr>
          </a:p>
        </p:txBody>
      </p:sp>
      <p:pic>
        <p:nvPicPr>
          <p:cNvPr id="8196" name="Picture 4" descr="Brixen/Bressanone | Attractions | Falkensteiner Group">
            <a:extLst>
              <a:ext uri="{FF2B5EF4-FFF2-40B4-BE49-F238E27FC236}">
                <a16:creationId xmlns:a16="http://schemas.microsoft.com/office/drawing/2014/main" id="{043DED57-102B-423C-B293-26B2BEAB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52" y="1753961"/>
            <a:ext cx="42164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que 7" descr="Scène d’autoroute contour">
            <a:extLst>
              <a:ext uri="{FF2B5EF4-FFF2-40B4-BE49-F238E27FC236}">
                <a16:creationId xmlns:a16="http://schemas.microsoft.com/office/drawing/2014/main" id="{E6DEDFC0-E59F-695A-6BE6-98AD6FEA2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9400" y="52722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89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D5E00-7999-66F1-22B3-9B6B7A20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70EBA4F-C19F-522A-0650-9536FA1109B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36932" y="420940"/>
            <a:ext cx="4778326" cy="1039927"/>
          </a:xfrm>
        </p:spPr>
        <p:txBody>
          <a:bodyPr/>
          <a:lstStyle/>
          <a:p>
            <a:r>
              <a:rPr lang="fr-FR" sz="3600" b="1" dirty="0">
                <a:solidFill>
                  <a:schemeClr val="tx1">
                    <a:lumMod val="25000"/>
                  </a:schemeClr>
                </a:solidFill>
                <a:latin typeface="Aptos SemiBold" panose="020B0004020202020204" pitchFamily="34" charset="0"/>
              </a:rPr>
              <a:t>Hébergements</a:t>
            </a:r>
          </a:p>
        </p:txBody>
      </p:sp>
      <p:pic>
        <p:nvPicPr>
          <p:cNvPr id="9218" name="Picture 2" descr="Hotel Villa Argentina, Cortina dʼAmpezzo (tarifs actualisés, 2025)">
            <a:extLst>
              <a:ext uri="{FF2B5EF4-FFF2-40B4-BE49-F238E27FC236}">
                <a16:creationId xmlns:a16="http://schemas.microsoft.com/office/drawing/2014/main" id="{20CA0002-D90D-3CD5-0FAB-1DBFDD75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1" y="2139475"/>
            <a:ext cx="3668858" cy="25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3610C0F-CD81-C095-96CB-8F0B95B936DE}"/>
              </a:ext>
            </a:extLst>
          </p:cNvPr>
          <p:cNvSpPr txBox="1"/>
          <p:nvPr/>
        </p:nvSpPr>
        <p:spPr>
          <a:xfrm>
            <a:off x="636932" y="1664131"/>
            <a:ext cx="3124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25000"/>
                  </a:schemeClr>
                </a:solidFill>
                <a:effectLst/>
                <a:latin typeface="Aptos Light" panose="020B0004020202020204" pitchFamily="34" charset="0"/>
              </a:rPr>
              <a:t>4 nuits en hôtel*** à </a:t>
            </a:r>
            <a:r>
              <a:rPr lang="fr-FR" sz="2000" dirty="0" err="1">
                <a:solidFill>
                  <a:schemeClr val="tx1">
                    <a:lumMod val="25000"/>
                  </a:schemeClr>
                </a:solidFill>
                <a:effectLst/>
                <a:latin typeface="Aptos Light" panose="020B0004020202020204" pitchFamily="34" charset="0"/>
              </a:rPr>
              <a:t>Pocol</a:t>
            </a:r>
            <a:endParaRPr lang="fr-CA" sz="2000" dirty="0">
              <a:solidFill>
                <a:schemeClr val="tx1">
                  <a:lumMod val="2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173314-D321-D82C-9A48-7313114C3699}"/>
              </a:ext>
            </a:extLst>
          </p:cNvPr>
          <p:cNvSpPr txBox="1"/>
          <p:nvPr/>
        </p:nvSpPr>
        <p:spPr>
          <a:xfrm>
            <a:off x="6941507" y="1172163"/>
            <a:ext cx="2109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1">
                    <a:lumMod val="50000"/>
                  </a:schemeClr>
                </a:solidFill>
                <a:effectLst/>
                <a:latin typeface="Aptos Light" panose="020B0004020202020204" pitchFamily="34" charset="0"/>
              </a:rPr>
              <a:t>J1 au J5 </a:t>
            </a:r>
            <a:endParaRPr lang="fr-CA" sz="3200" dirty="0">
              <a:solidFill>
                <a:schemeClr val="tx1">
                  <a:lumMod val="50000"/>
                </a:schemeClr>
              </a:solidFill>
              <a:latin typeface="Aptos Light" panose="020B0004020202020204" pitchFamily="34" charset="0"/>
            </a:endParaRPr>
          </a:p>
        </p:txBody>
      </p:sp>
      <p:pic>
        <p:nvPicPr>
          <p:cNvPr id="9222" name="Picture 6" descr="Un ou plusieurs lits dans un hébergement de l'établissement Hotel Villa Argentina">
            <a:extLst>
              <a:ext uri="{FF2B5EF4-FFF2-40B4-BE49-F238E27FC236}">
                <a16:creationId xmlns:a16="http://schemas.microsoft.com/office/drawing/2014/main" id="{6DE0F235-62DE-3081-CF63-773B1BEEE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/>
          <a:stretch>
            <a:fillRect/>
          </a:stretch>
        </p:blipFill>
        <p:spPr bwMode="auto">
          <a:xfrm>
            <a:off x="7698050" y="2139475"/>
            <a:ext cx="3741415" cy="21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in salon dans l'établissement Hotel Villa Argentina">
            <a:extLst>
              <a:ext uri="{FF2B5EF4-FFF2-40B4-BE49-F238E27FC236}">
                <a16:creationId xmlns:a16="http://schemas.microsoft.com/office/drawing/2014/main" id="{5165220E-9F47-C645-09DE-FB3989452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2"/>
          <a:stretch>
            <a:fillRect/>
          </a:stretch>
        </p:blipFill>
        <p:spPr bwMode="auto">
          <a:xfrm>
            <a:off x="4521912" y="2139475"/>
            <a:ext cx="3001643" cy="18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ue générale sur la montagne ou vue sur la montagne depuis l'hôtel">
            <a:extLst>
              <a:ext uri="{FF2B5EF4-FFF2-40B4-BE49-F238E27FC236}">
                <a16:creationId xmlns:a16="http://schemas.microsoft.com/office/drawing/2014/main" id="{6F13C5ED-FD8E-7C33-B3A3-D6E8BDA8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53" y="4141548"/>
            <a:ext cx="3000363" cy="20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une chambre avec un grand lit et une fenêtre dans l'établissement Hotel Villa Argentina, à Cortina dʼAmpezzo">
            <a:extLst>
              <a:ext uri="{FF2B5EF4-FFF2-40B4-BE49-F238E27FC236}">
                <a16:creationId xmlns:a16="http://schemas.microsoft.com/office/drawing/2014/main" id="{A6F31F6A-DA94-9CAE-8EF9-00D507129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1" y="4816287"/>
            <a:ext cx="2246811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ue générale sur la montagne ou vue sur la montagne depuis l'hôtel">
            <a:extLst>
              <a:ext uri="{FF2B5EF4-FFF2-40B4-BE49-F238E27FC236}">
                <a16:creationId xmlns:a16="http://schemas.microsoft.com/office/drawing/2014/main" id="{9D5C99D4-39BF-AA7D-A6BC-C0D90B56F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4" b="6295"/>
          <a:stretch>
            <a:fillRect/>
          </a:stretch>
        </p:blipFill>
        <p:spPr bwMode="auto">
          <a:xfrm>
            <a:off x="7698050" y="4506686"/>
            <a:ext cx="3741415" cy="16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que 3" descr="Agriculture contour">
            <a:extLst>
              <a:ext uri="{FF2B5EF4-FFF2-40B4-BE49-F238E27FC236}">
                <a16:creationId xmlns:a16="http://schemas.microsoft.com/office/drawing/2014/main" id="{B80BD60A-304E-2F12-46EE-03E1DB894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07817" y="4789534"/>
            <a:ext cx="1431010" cy="1431010"/>
          </a:xfrm>
          <a:prstGeom prst="rect">
            <a:avLst/>
          </a:prstGeom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E34308A3-8BDB-12BB-A24A-A4E41A4160FB}"/>
              </a:ext>
            </a:extLst>
          </p:cNvPr>
          <p:cNvSpPr txBox="1">
            <a:spLocks/>
          </p:cNvSpPr>
          <p:nvPr/>
        </p:nvSpPr>
        <p:spPr>
          <a:xfrm>
            <a:off x="2625307" y="361188"/>
            <a:ext cx="10145486" cy="10308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Hôtel Villa Argentina</a:t>
            </a:r>
          </a:p>
        </p:txBody>
      </p:sp>
    </p:spTree>
    <p:extLst>
      <p:ext uri="{BB962C8B-B14F-4D97-AF65-F5344CB8AC3E}">
        <p14:creationId xmlns:p14="http://schemas.microsoft.com/office/powerpoint/2010/main" val="278558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E6F63-B721-EDAE-2B54-1F446CC3C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FDAA86E-2474-A474-E415-8D1EF54BBAC1}"/>
              </a:ext>
            </a:extLst>
          </p:cNvPr>
          <p:cNvSpPr txBox="1"/>
          <p:nvPr/>
        </p:nvSpPr>
        <p:spPr>
          <a:xfrm>
            <a:off x="892213" y="1542605"/>
            <a:ext cx="33243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Aptos Light" panose="020B0004020202020204" pitchFamily="34" charset="0"/>
              </a:rPr>
              <a:t>3 nuits en hôtel*** au bord du lac de </a:t>
            </a:r>
            <a:r>
              <a:rPr lang="fr-FR" sz="2000" dirty="0" err="1">
                <a:solidFill>
                  <a:schemeClr val="accent2">
                    <a:lumMod val="50000"/>
                  </a:schemeClr>
                </a:solidFill>
                <a:latin typeface="Aptos Light" panose="020B0004020202020204" pitchFamily="34" charset="0"/>
              </a:rPr>
              <a:t>Misurina</a:t>
            </a:r>
            <a:endParaRPr lang="fr-CA" sz="2400" dirty="0">
              <a:solidFill>
                <a:schemeClr val="accent2">
                  <a:lumMod val="50000"/>
                </a:schemeClr>
              </a:solidFill>
              <a:latin typeface="Aptos Light" panose="020B0004020202020204" pitchFamily="34" charset="0"/>
            </a:endParaRPr>
          </a:p>
        </p:txBody>
      </p:sp>
      <p:pic>
        <p:nvPicPr>
          <p:cNvPr id="3076" name="Picture 4" descr="une salle à manger avec deux tables et une fenêtre dans l'établissement Hotel Sorapiss, à Misurina">
            <a:extLst>
              <a:ext uri="{FF2B5EF4-FFF2-40B4-BE49-F238E27FC236}">
                <a16:creationId xmlns:a16="http://schemas.microsoft.com/office/drawing/2014/main" id="{3D4D816D-9D86-B28E-8A3B-CE4C0E4E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92" y="4061281"/>
            <a:ext cx="3015052" cy="20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ne chambre avec un lit et une grande fenêtre dans l'établissement Hotel Sorapiss, à Misurina">
            <a:extLst>
              <a:ext uri="{FF2B5EF4-FFF2-40B4-BE49-F238E27FC236}">
                <a16:creationId xmlns:a16="http://schemas.microsoft.com/office/drawing/2014/main" id="{1267D18B-75EF-BB1D-18CF-DD742B115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/>
          <a:stretch>
            <a:fillRect/>
          </a:stretch>
        </p:blipFill>
        <p:spPr bwMode="auto">
          <a:xfrm>
            <a:off x="7891976" y="2043084"/>
            <a:ext cx="3302816" cy="18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ysage naturel près de l'hôtel">
            <a:extLst>
              <a:ext uri="{FF2B5EF4-FFF2-40B4-BE49-F238E27FC236}">
                <a16:creationId xmlns:a16="http://schemas.microsoft.com/office/drawing/2014/main" id="{3105AB38-B698-6682-5A35-0BEAD180A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t="11730" b="6666"/>
          <a:stretch>
            <a:fillRect/>
          </a:stretch>
        </p:blipFill>
        <p:spPr bwMode="auto">
          <a:xfrm>
            <a:off x="7726847" y="4056183"/>
            <a:ext cx="3498648" cy="20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ue générale sur la montagne ou vue sur la montagne depuis l'hôtel">
            <a:extLst>
              <a:ext uri="{FF2B5EF4-FFF2-40B4-BE49-F238E27FC236}">
                <a16:creationId xmlns:a16="http://schemas.microsoft.com/office/drawing/2014/main" id="{9E05C6AB-8087-1A71-3869-592A55AC3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4"/>
          <a:stretch>
            <a:fillRect/>
          </a:stretch>
        </p:blipFill>
        <p:spPr bwMode="auto">
          <a:xfrm>
            <a:off x="892213" y="2377332"/>
            <a:ext cx="3309921" cy="37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aysage naturel près de l'hôtel">
            <a:extLst>
              <a:ext uri="{FF2B5EF4-FFF2-40B4-BE49-F238E27FC236}">
                <a16:creationId xmlns:a16="http://schemas.microsoft.com/office/drawing/2014/main" id="{D3FA6FB4-28EA-6A7E-8D61-AABBC9578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b="8712"/>
          <a:stretch>
            <a:fillRect/>
          </a:stretch>
        </p:blipFill>
        <p:spPr bwMode="auto">
          <a:xfrm>
            <a:off x="4395647" y="2043083"/>
            <a:ext cx="3302816" cy="180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E1433B-2808-A3A7-AE5D-09AF4EAD842C}"/>
              </a:ext>
            </a:extLst>
          </p:cNvPr>
          <p:cNvSpPr txBox="1"/>
          <p:nvPr/>
        </p:nvSpPr>
        <p:spPr>
          <a:xfrm>
            <a:off x="6920573" y="1067267"/>
            <a:ext cx="2109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1">
                    <a:lumMod val="50000"/>
                  </a:schemeClr>
                </a:solidFill>
                <a:effectLst/>
                <a:latin typeface="Aptos Light" panose="020B0004020202020204" pitchFamily="34" charset="0"/>
              </a:rPr>
              <a:t>J5 au J8 </a:t>
            </a:r>
            <a:endParaRPr lang="fr-CA" sz="3200" dirty="0">
              <a:solidFill>
                <a:schemeClr val="tx1">
                  <a:lumMod val="50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AD5F6BC4-0451-D7EA-DA67-2202F365B1C8}"/>
              </a:ext>
            </a:extLst>
          </p:cNvPr>
          <p:cNvSpPr txBox="1">
            <a:spLocks/>
          </p:cNvSpPr>
          <p:nvPr/>
        </p:nvSpPr>
        <p:spPr>
          <a:xfrm>
            <a:off x="2625307" y="361188"/>
            <a:ext cx="10145486" cy="10308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Hôtel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Sorapiss</a:t>
            </a:r>
            <a:endParaRPr lang="fr-FR" sz="44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C670187-4F7C-6AEE-125B-F43D6D49E04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67DCD85E-32F1-CA8A-186A-FC5E765017AC}"/>
              </a:ext>
            </a:extLst>
          </p:cNvPr>
          <p:cNvSpPr txBox="1">
            <a:spLocks/>
          </p:cNvSpPr>
          <p:nvPr/>
        </p:nvSpPr>
        <p:spPr>
          <a:xfrm>
            <a:off x="636932" y="420940"/>
            <a:ext cx="4778326" cy="103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>
                <a:solidFill>
                  <a:schemeClr val="tx1">
                    <a:lumMod val="25000"/>
                  </a:schemeClr>
                </a:solidFill>
                <a:latin typeface="Aptos SemiBold" panose="020B0004020202020204" pitchFamily="34" charset="0"/>
              </a:rPr>
              <a:t>Hébergements</a:t>
            </a:r>
            <a:endParaRPr lang="fr-FR" sz="3600" b="1" dirty="0">
              <a:solidFill>
                <a:schemeClr val="tx1">
                  <a:lumMod val="25000"/>
                </a:schemeClr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13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09858-8707-EEEC-0230-53CB991B2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549787C-090C-9B79-8BAC-B49EBD9E24BF}"/>
              </a:ext>
            </a:extLst>
          </p:cNvPr>
          <p:cNvSpPr txBox="1"/>
          <p:nvPr/>
        </p:nvSpPr>
        <p:spPr>
          <a:xfrm>
            <a:off x="636932" y="1756938"/>
            <a:ext cx="3306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Aptos Light" panose="020B0004020202020204" pitchFamily="34" charset="0"/>
              </a:rPr>
              <a:t>3 nuits en hôtel*** au bord du lac de </a:t>
            </a:r>
            <a:r>
              <a:rPr lang="fr-FR" dirty="0" err="1">
                <a:solidFill>
                  <a:schemeClr val="accent2">
                    <a:lumMod val="50000"/>
                  </a:schemeClr>
                </a:solidFill>
                <a:latin typeface="Aptos Light" panose="020B0004020202020204" pitchFamily="34" charset="0"/>
              </a:rPr>
              <a:t>Misurina</a:t>
            </a:r>
            <a:endParaRPr lang="fr-CA" sz="2000" dirty="0">
              <a:solidFill>
                <a:schemeClr val="accent2">
                  <a:lumMod val="50000"/>
                </a:schemeClr>
              </a:solidFill>
              <a:latin typeface="Aptos Light" panose="020B0004020202020204" pitchFamily="34" charset="0"/>
            </a:endParaRPr>
          </a:p>
        </p:txBody>
      </p:sp>
      <p:pic>
        <p:nvPicPr>
          <p:cNvPr id="2054" name="Picture 6" descr="un restaurant avec un bar avec tables et chaises dans l'établissement Hotel Lavaredo, à Misurina">
            <a:extLst>
              <a:ext uri="{FF2B5EF4-FFF2-40B4-BE49-F238E27FC236}">
                <a16:creationId xmlns:a16="http://schemas.microsoft.com/office/drawing/2014/main" id="{CB6912BD-4AAB-18AF-246E-79C0BBF70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17" y="3678175"/>
            <a:ext cx="3461657" cy="229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 ou plusieurs lits dans un hébergement de l'établissement Hotel Lavaredo">
            <a:extLst>
              <a:ext uri="{FF2B5EF4-FFF2-40B4-BE49-F238E27FC236}">
                <a16:creationId xmlns:a16="http://schemas.microsoft.com/office/drawing/2014/main" id="{8E998BCE-F76F-4EB9-9269-33BC3C379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7"/>
          <a:stretch>
            <a:fillRect/>
          </a:stretch>
        </p:blipFill>
        <p:spPr bwMode="auto">
          <a:xfrm>
            <a:off x="8484759" y="4005943"/>
            <a:ext cx="3069587" cy="1974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ysage naturel près de l'hôtel">
            <a:extLst>
              <a:ext uri="{FF2B5EF4-FFF2-40B4-BE49-F238E27FC236}">
                <a16:creationId xmlns:a16="http://schemas.microsoft.com/office/drawing/2014/main" id="{E9D124C4-A62E-F521-0EEE-D5AB2A405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7" y="2594936"/>
            <a:ext cx="3883932" cy="340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 grand bâtiment dans un champ avec des personnes debout devant lui dans l'établissement Hotel Lavaredo, à Misurina">
            <a:extLst>
              <a:ext uri="{FF2B5EF4-FFF2-40B4-BE49-F238E27FC236}">
                <a16:creationId xmlns:a16="http://schemas.microsoft.com/office/drawing/2014/main" id="{16FE30A5-55BA-A12E-D54F-2418A55E6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11585" r="950" b="30626"/>
          <a:stretch>
            <a:fillRect/>
          </a:stretch>
        </p:blipFill>
        <p:spPr bwMode="auto">
          <a:xfrm>
            <a:off x="4747117" y="1904475"/>
            <a:ext cx="3461657" cy="160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une chambre avec un lit, un bureau et une table dans l'établissement Hotel Lavaredo, à Misurina">
            <a:extLst>
              <a:ext uri="{FF2B5EF4-FFF2-40B4-BE49-F238E27FC236}">
                <a16:creationId xmlns:a16="http://schemas.microsoft.com/office/drawing/2014/main" id="{6697E703-1C96-62F4-7B53-6A4B31F3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62" y="1904475"/>
            <a:ext cx="3106222" cy="18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4AB9B42-D57F-2965-21CB-BD2AD279DFF0}"/>
              </a:ext>
            </a:extLst>
          </p:cNvPr>
          <p:cNvSpPr txBox="1"/>
          <p:nvPr/>
        </p:nvSpPr>
        <p:spPr>
          <a:xfrm>
            <a:off x="6901751" y="1101986"/>
            <a:ext cx="2109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1">
                    <a:lumMod val="50000"/>
                  </a:schemeClr>
                </a:solidFill>
                <a:effectLst/>
                <a:latin typeface="Aptos Light" panose="020B0004020202020204" pitchFamily="34" charset="0"/>
              </a:rPr>
              <a:t>J5 au J8 </a:t>
            </a:r>
            <a:endParaRPr lang="fr-CA" sz="3200" dirty="0">
              <a:solidFill>
                <a:schemeClr val="tx1">
                  <a:lumMod val="50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15158FE0-584E-F346-AC01-D15C3E3E3916}"/>
              </a:ext>
            </a:extLst>
          </p:cNvPr>
          <p:cNvSpPr txBox="1">
            <a:spLocks/>
          </p:cNvSpPr>
          <p:nvPr/>
        </p:nvSpPr>
        <p:spPr>
          <a:xfrm>
            <a:off x="2625307" y="361188"/>
            <a:ext cx="10145486" cy="10308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Hôtel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Lavaredo</a:t>
            </a:r>
            <a:endParaRPr lang="fr-FR" sz="44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854D483-8131-896A-B64B-9085E0E236A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7570A4B3-E2D2-0ADD-7ABC-48214D4329B8}"/>
              </a:ext>
            </a:extLst>
          </p:cNvPr>
          <p:cNvSpPr txBox="1">
            <a:spLocks/>
          </p:cNvSpPr>
          <p:nvPr/>
        </p:nvSpPr>
        <p:spPr>
          <a:xfrm>
            <a:off x="636932" y="420940"/>
            <a:ext cx="4778326" cy="103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dirty="0">
                <a:solidFill>
                  <a:schemeClr val="tx1">
                    <a:lumMod val="25000"/>
                  </a:schemeClr>
                </a:solidFill>
                <a:latin typeface="Aptos SemiBold" panose="020B0004020202020204" pitchFamily="34" charset="0"/>
              </a:rPr>
              <a:t>Hébergements</a:t>
            </a:r>
          </a:p>
        </p:txBody>
      </p:sp>
    </p:spTree>
    <p:extLst>
      <p:ext uri="{BB962C8B-B14F-4D97-AF65-F5344CB8AC3E}">
        <p14:creationId xmlns:p14="http://schemas.microsoft.com/office/powerpoint/2010/main" val="387765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5663-2483-9177-35E2-413A60F87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F27DA1E-E0DD-0B46-D4F3-D059DE901E09}"/>
              </a:ext>
            </a:extLst>
          </p:cNvPr>
          <p:cNvSpPr txBox="1"/>
          <p:nvPr/>
        </p:nvSpPr>
        <p:spPr>
          <a:xfrm>
            <a:off x="601542" y="1546396"/>
            <a:ext cx="4459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6 nuits en hôtel*** à </a:t>
            </a:r>
            <a:r>
              <a:rPr lang="fr-FR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Eores</a:t>
            </a: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(</a:t>
            </a:r>
            <a:r>
              <a:rPr lang="fr-FR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Afers</a:t>
            </a: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)</a:t>
            </a:r>
            <a:endParaRPr lang="fr-CA" sz="2000" dirty="0">
              <a:solidFill>
                <a:schemeClr val="tx1">
                  <a:lumMod val="25000"/>
                </a:schemeClr>
              </a:solidFill>
              <a:latin typeface="Aptos Light" panose="020B00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0AA14B-78CE-0C57-41DC-A77751A44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8"/>
          <a:stretch>
            <a:fillRect/>
          </a:stretch>
        </p:blipFill>
        <p:spPr bwMode="auto">
          <a:xfrm>
            <a:off x="4878446" y="2115972"/>
            <a:ext cx="2905880" cy="183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C915AD5-CC41-0D8F-5F43-0268E65B0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7"/>
          <a:stretch>
            <a:fillRect/>
          </a:stretch>
        </p:blipFill>
        <p:spPr bwMode="auto">
          <a:xfrm>
            <a:off x="8062320" y="4016829"/>
            <a:ext cx="3487055" cy="200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sthof Jägerheim">
            <a:extLst>
              <a:ext uri="{FF2B5EF4-FFF2-40B4-BE49-F238E27FC236}">
                <a16:creationId xmlns:a16="http://schemas.microsoft.com/office/drawing/2014/main" id="{E713FF15-DF67-4514-0056-6C21C488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5" y="2115972"/>
            <a:ext cx="3905535" cy="39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sthof Jägerheim">
            <a:extLst>
              <a:ext uri="{FF2B5EF4-FFF2-40B4-BE49-F238E27FC236}">
                <a16:creationId xmlns:a16="http://schemas.microsoft.com/office/drawing/2014/main" id="{0785EF96-7355-56B3-6241-A17105B4A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7"/>
          <a:stretch>
            <a:fillRect/>
          </a:stretch>
        </p:blipFill>
        <p:spPr bwMode="auto">
          <a:xfrm>
            <a:off x="8062320" y="1950642"/>
            <a:ext cx="3487055" cy="18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3171EC8-7BA9-7EDF-8A7A-EED6C250A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 b="5444"/>
          <a:stretch>
            <a:fillRect/>
          </a:stretch>
        </p:blipFill>
        <p:spPr bwMode="auto">
          <a:xfrm>
            <a:off x="4878446" y="4192707"/>
            <a:ext cx="29058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8697C3C-D77B-8C97-E786-0C4773256D1E}"/>
              </a:ext>
            </a:extLst>
          </p:cNvPr>
          <p:cNvSpPr txBox="1"/>
          <p:nvPr/>
        </p:nvSpPr>
        <p:spPr>
          <a:xfrm>
            <a:off x="6941507" y="1172163"/>
            <a:ext cx="2109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1">
                    <a:lumMod val="50000"/>
                  </a:schemeClr>
                </a:solidFill>
                <a:effectLst/>
                <a:latin typeface="Aptos Light" panose="020B0004020202020204" pitchFamily="34" charset="0"/>
              </a:rPr>
              <a:t>J8 au J14 </a:t>
            </a:r>
            <a:endParaRPr lang="fr-CA" sz="3200" dirty="0">
              <a:solidFill>
                <a:schemeClr val="tx1">
                  <a:lumMod val="50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EB12820F-F11F-AD1B-59D8-0BD900071DE6}"/>
              </a:ext>
            </a:extLst>
          </p:cNvPr>
          <p:cNvSpPr txBox="1">
            <a:spLocks/>
          </p:cNvSpPr>
          <p:nvPr/>
        </p:nvSpPr>
        <p:spPr>
          <a:xfrm>
            <a:off x="2625307" y="361188"/>
            <a:ext cx="10145486" cy="10308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Le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Gasthof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Jägerheim</a:t>
            </a:r>
            <a:endParaRPr lang="fr-FR" sz="44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00C21ADF-2465-97E4-0808-0B1A5EC8EA88}"/>
              </a:ext>
            </a:extLst>
          </p:cNvPr>
          <p:cNvSpPr txBox="1">
            <a:spLocks/>
          </p:cNvSpPr>
          <p:nvPr/>
        </p:nvSpPr>
        <p:spPr>
          <a:xfrm>
            <a:off x="636932" y="420940"/>
            <a:ext cx="4778326" cy="103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dirty="0">
                <a:solidFill>
                  <a:schemeClr val="tx1">
                    <a:lumMod val="25000"/>
                  </a:schemeClr>
                </a:solidFill>
                <a:latin typeface="Aptos SemiBold" panose="020B0004020202020204" pitchFamily="34" charset="0"/>
              </a:rPr>
              <a:t>Hébergements</a:t>
            </a:r>
          </a:p>
        </p:txBody>
      </p:sp>
    </p:spTree>
    <p:extLst>
      <p:ext uri="{BB962C8B-B14F-4D97-AF65-F5344CB8AC3E}">
        <p14:creationId xmlns:p14="http://schemas.microsoft.com/office/powerpoint/2010/main" val="1124941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65370-8B83-99F8-46EC-6C4DE119E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00AF651-7256-1C3F-87F3-4C938694D84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49684" y="531214"/>
            <a:ext cx="6443812" cy="1199180"/>
          </a:xfrm>
        </p:spPr>
        <p:txBody>
          <a:bodyPr/>
          <a:lstStyle/>
          <a:p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Accès depuis le Québec</a:t>
            </a:r>
          </a:p>
        </p:txBody>
      </p:sp>
      <p:pic>
        <p:nvPicPr>
          <p:cNvPr id="1032" name="Picture 8" descr="Directives relatives aux marques et site web | Air Transat">
            <a:extLst>
              <a:ext uri="{FF2B5EF4-FFF2-40B4-BE49-F238E27FC236}">
                <a16:creationId xmlns:a16="http://schemas.microsoft.com/office/drawing/2014/main" id="{1F2A20B2-1949-CA6B-789B-1BCA3709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54" y="2662074"/>
            <a:ext cx="20193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C94795C8-8AC7-BE4E-58D9-A9EB237AE14B}"/>
              </a:ext>
            </a:extLst>
          </p:cNvPr>
          <p:cNvSpPr txBox="1">
            <a:spLocks/>
          </p:cNvSpPr>
          <p:nvPr/>
        </p:nvSpPr>
        <p:spPr>
          <a:xfrm>
            <a:off x="3854318" y="2662074"/>
            <a:ext cx="5379134" cy="27885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Vol direct entre Montréal &amp; Venise</a:t>
            </a:r>
          </a:p>
          <a:p>
            <a:r>
              <a:rPr lang="fr-FR" sz="2400" i="1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En attente des dates pour août 2026</a:t>
            </a:r>
          </a:p>
        </p:txBody>
      </p:sp>
    </p:spTree>
    <p:extLst>
      <p:ext uri="{BB962C8B-B14F-4D97-AF65-F5344CB8AC3E}">
        <p14:creationId xmlns:p14="http://schemas.microsoft.com/office/powerpoint/2010/main" val="3003632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3F369-0306-B07A-A885-627B98267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0E5D91E-9D01-71ED-5F1F-E842D7FF07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03253" y="477740"/>
            <a:ext cx="11288747" cy="1038759"/>
          </a:xfrm>
        </p:spPr>
        <p:txBody>
          <a:bodyPr lIns="91440" tIns="45720" rIns="91440" bIns="45720" anchor="t"/>
          <a:lstStyle/>
          <a:p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Accès à 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Cortina</a:t>
            </a:r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d’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Ampezzo</a:t>
            </a:r>
            <a:endParaRPr lang="fr-FR" sz="44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D3C592-B657-383B-7C93-0CBF4C682E1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4770" y="1972332"/>
            <a:ext cx="5379134" cy="2788511"/>
          </a:xfrm>
        </p:spPr>
        <p:txBody>
          <a:bodyPr lIns="91440" tIns="45720" rIns="91440" bIns="45720" anchor="t"/>
          <a:lstStyle/>
          <a:p>
            <a:r>
              <a:rPr lang="fr-FR" sz="2400" b="1" dirty="0">
                <a:solidFill>
                  <a:schemeClr val="bg2">
                    <a:lumMod val="49000"/>
                  </a:schemeClr>
                </a:solidFill>
                <a:latin typeface="Aptos SemiBold" panose="020B0004020202020204" pitchFamily="34" charset="0"/>
              </a:rPr>
              <a:t>À l'arrivée : </a:t>
            </a:r>
          </a:p>
          <a:p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Bus public de Venise à </a:t>
            </a:r>
            <a:r>
              <a:rPr lang="fr-FR" sz="2000" dirty="0" err="1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Cortina</a:t>
            </a:r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 d'</a:t>
            </a:r>
            <a:r>
              <a:rPr lang="fr-FR" sz="2000" dirty="0" err="1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Ampezzo</a:t>
            </a:r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 </a:t>
            </a:r>
          </a:p>
          <a:p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2h30 de bus</a:t>
            </a:r>
          </a:p>
          <a:p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Environ 30€ aller</a:t>
            </a:r>
          </a:p>
          <a:p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Départ depuis l’aéroport ou le centre-ville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B7A4DF-E02F-5E74-0D18-F3BAACEDD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56753"/>
            <a:ext cx="5294243" cy="46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13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25856-0AA9-31E0-6A80-753AE1C16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454B1B3-D904-A61F-4321-BED945F45A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03253" y="477740"/>
            <a:ext cx="11288747" cy="1038759"/>
          </a:xfrm>
        </p:spPr>
        <p:txBody>
          <a:bodyPr lIns="91440" tIns="45720" rIns="91440" bIns="45720" anchor="t"/>
          <a:lstStyle/>
          <a:p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Accès depuis Bressanone-</a:t>
            </a:r>
            <a:r>
              <a:rPr lang="fr-FR" sz="44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Brixen</a:t>
            </a:r>
            <a:endParaRPr lang="fr-FR" sz="44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88B65B-D224-50BD-9632-103D901345F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47261" y="1972332"/>
            <a:ext cx="5648739" cy="2042557"/>
          </a:xfrm>
        </p:spPr>
        <p:txBody>
          <a:bodyPr lIns="91440" tIns="45720" rIns="91440" bIns="45720" anchor="t"/>
          <a:lstStyle/>
          <a:p>
            <a:r>
              <a:rPr lang="fr-FR" sz="2400" b="1" dirty="0">
                <a:solidFill>
                  <a:schemeClr val="bg2">
                    <a:lumMod val="49000"/>
                  </a:schemeClr>
                </a:solidFill>
                <a:latin typeface="Aptos SemiBold" panose="020B0004020202020204" pitchFamily="34" charset="0"/>
              </a:rPr>
              <a:t>Au départ : </a:t>
            </a:r>
          </a:p>
          <a:p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Train entre la Gare de Bressanone-</a:t>
            </a:r>
            <a:r>
              <a:rPr lang="fr-FR" sz="2000" dirty="0" err="1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Brixen</a:t>
            </a:r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 et Venise en train</a:t>
            </a:r>
          </a:p>
          <a:p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</a:rPr>
              <a:t>Correspondance à Vérone</a:t>
            </a:r>
          </a:p>
          <a:p>
            <a:r>
              <a:rPr lang="fr-FR" sz="2000" dirty="0">
                <a:solidFill>
                  <a:schemeClr val="bg2">
                    <a:lumMod val="49000"/>
                  </a:schemeClr>
                </a:solidFill>
                <a:latin typeface="Aptos Light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 4h30</a:t>
            </a:r>
          </a:p>
          <a:p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FC6A39-BB29-74F9-4048-A7E40B1997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74"/>
          <a:stretch/>
        </p:blipFill>
        <p:spPr>
          <a:xfrm>
            <a:off x="6096000" y="1516499"/>
            <a:ext cx="5412991" cy="44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65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B7CC3-2FD1-4E0C-832E-851584B57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60AAAF9-8CE7-04D6-C4F6-88ACC640984F}"/>
              </a:ext>
            </a:extLst>
          </p:cNvPr>
          <p:cNvSpPr txBox="1"/>
          <p:nvPr/>
        </p:nvSpPr>
        <p:spPr>
          <a:xfrm>
            <a:off x="903253" y="1762889"/>
            <a:ext cx="10961914" cy="152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400" b="1" dirty="0">
                <a:solidFill>
                  <a:srgbClr val="212529"/>
                </a:solidFill>
                <a:effectLst/>
                <a:latin typeface="Aptos SemiBold" panose="020B0004020202020204" pitchFamily="34" charset="0"/>
              </a:rPr>
              <a:t>5 950 $ par personne</a:t>
            </a:r>
          </a:p>
          <a:p>
            <a:pPr algn="l">
              <a:lnSpc>
                <a:spcPct val="150000"/>
              </a:lnSpc>
            </a:pPr>
            <a:r>
              <a:rPr lang="fr-FR" sz="2000" dirty="0">
                <a:solidFill>
                  <a:srgbClr val="212529"/>
                </a:solidFill>
                <a:latin typeface="Aptos Light" panose="020B0004020202020204" pitchFamily="34" charset="0"/>
              </a:rPr>
              <a:t>Base 12 à 14 participants</a:t>
            </a:r>
          </a:p>
          <a:p>
            <a:pPr algn="l">
              <a:lnSpc>
                <a:spcPct val="150000"/>
              </a:lnSpc>
            </a:pPr>
            <a:r>
              <a:rPr lang="fr-FR" sz="2000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Portion terrestre</a:t>
            </a: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DD643AD0-7410-E7C5-1319-3D5D9C94F30F}"/>
              </a:ext>
            </a:extLst>
          </p:cNvPr>
          <p:cNvSpPr txBox="1">
            <a:spLocks/>
          </p:cNvSpPr>
          <p:nvPr/>
        </p:nvSpPr>
        <p:spPr>
          <a:xfrm>
            <a:off x="903253" y="477740"/>
            <a:ext cx="11288747" cy="1038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Le prix du séjour</a:t>
            </a:r>
          </a:p>
        </p:txBody>
      </p:sp>
      <p:pic>
        <p:nvPicPr>
          <p:cNvPr id="2052" name="Picture 4" descr="Cortina d'Ampezzo - Dolomites - Italie">
            <a:extLst>
              <a:ext uri="{FF2B5EF4-FFF2-40B4-BE49-F238E27FC236}">
                <a16:creationId xmlns:a16="http://schemas.microsoft.com/office/drawing/2014/main" id="{9573F4B3-5897-B71E-074D-96C6BE926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713" y="1816773"/>
            <a:ext cx="6369878" cy="425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843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2F473-AF92-0543-A6F4-F3DCD2CE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398F98-09E5-DF5E-DA9A-BF3C916E9616}"/>
              </a:ext>
            </a:extLst>
          </p:cNvPr>
          <p:cNvSpPr txBox="1"/>
          <p:nvPr/>
        </p:nvSpPr>
        <p:spPr>
          <a:xfrm>
            <a:off x="838201" y="1562045"/>
            <a:ext cx="10961914" cy="4207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 L'accompagnement personnalisé dans l'organisation de votre séjour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 L'encadrement par un guide de montagne expérimenté français du jour 1 au soir au jour 14 au matin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 Le transfert à l'arrivée, de </a:t>
            </a:r>
            <a:r>
              <a:rPr lang="fr-FR" dirty="0" err="1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Cortina</a:t>
            </a: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d'</a:t>
            </a:r>
            <a:r>
              <a:rPr lang="fr-FR" dirty="0" err="1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Ampezzo</a:t>
            </a: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à </a:t>
            </a:r>
            <a:r>
              <a:rPr lang="fr-FR" dirty="0" err="1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Pocol</a:t>
            </a:r>
            <a:endParaRPr lang="fr-FR" dirty="0">
              <a:solidFill>
                <a:srgbClr val="212529"/>
              </a:solidFill>
              <a:effectLst/>
              <a:latin typeface="Aptos Light" panose="020B00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 L'hébergement pour 13 nuits en chambre de 2, en hôtel 3***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 Les repas en pension complète du souper du jour 1 au déjeuner du jour 14 (avec pique-niques le midi)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 Les taxes de séjour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 Les transferts privatifs du jour 1 au jour 5, puis le jour 14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 Les transferts en bus locaux du jour 6 au jour 13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529"/>
                </a:solidFill>
                <a:effectLst/>
                <a:latin typeface="Aptos Light" panose="020B0004020202020204" pitchFamily="34" charset="0"/>
              </a:rPr>
              <a:t>  Les frais d'inscription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solidFill>
                <a:srgbClr val="212529"/>
              </a:solidFill>
              <a:effectLst/>
              <a:latin typeface="Aptos Light" panose="020B0004020202020204" pitchFamily="34" charset="0"/>
            </a:endParaRP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00D024D1-332C-C826-FFD6-F0C2478424E6}"/>
              </a:ext>
            </a:extLst>
          </p:cNvPr>
          <p:cNvSpPr txBox="1">
            <a:spLocks/>
          </p:cNvSpPr>
          <p:nvPr/>
        </p:nvSpPr>
        <p:spPr>
          <a:xfrm>
            <a:off x="903253" y="477740"/>
            <a:ext cx="11288747" cy="1038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Le prix comprend</a:t>
            </a:r>
          </a:p>
        </p:txBody>
      </p:sp>
    </p:spTree>
    <p:extLst>
      <p:ext uri="{BB962C8B-B14F-4D97-AF65-F5344CB8AC3E}">
        <p14:creationId xmlns:p14="http://schemas.microsoft.com/office/powerpoint/2010/main" val="77504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6C137-A7AE-DE33-30F1-6C189E50F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F48C54-7031-466C-DF78-5B2EB777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Infos sur le voyage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F43833-D7A9-FD6E-0306-E9C66DBDF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697" y="1309888"/>
            <a:ext cx="4111486" cy="497914"/>
          </a:xfrm>
        </p:spPr>
        <p:txBody>
          <a:bodyPr/>
          <a:lstStyle/>
          <a:p>
            <a:pPr algn="l"/>
            <a:r>
              <a:rPr lang="fr-FR" sz="2800" i="0" dirty="0"/>
              <a:t>Niveau 2 / 5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351840-9BF9-BD8D-1D7B-C34C1C0F0919}"/>
              </a:ext>
            </a:extLst>
          </p:cNvPr>
          <p:cNvSpPr txBox="1">
            <a:spLocks/>
          </p:cNvSpPr>
          <p:nvPr/>
        </p:nvSpPr>
        <p:spPr>
          <a:xfrm>
            <a:off x="430697" y="2012091"/>
            <a:ext cx="5268351" cy="13219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Facile à moyen 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De 2h à 5h30 de marche 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et/ou 300 à 700 m de dénivelé positif et 300 à 900 m de dénivelé négatif dans la journée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Pas de passage technique 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Chemins et sentiers faciles à moyens. 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Le séjour en semi-itinérance, avec trois changements d’hôtel au cours des deux semaines. 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BB4DB84-3244-A6AB-5BD9-E1FDE70F2332}"/>
              </a:ext>
            </a:extLst>
          </p:cNvPr>
          <p:cNvSpPr txBox="1">
            <a:spLocks/>
          </p:cNvSpPr>
          <p:nvPr/>
        </p:nvSpPr>
        <p:spPr>
          <a:xfrm>
            <a:off x="6556515" y="1309888"/>
            <a:ext cx="4111486" cy="49791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i="0" dirty="0"/>
              <a:t>Pas de difficulté technique majeure.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3C241B62-8E8B-B377-E63F-CF1C45742E52}"/>
              </a:ext>
            </a:extLst>
          </p:cNvPr>
          <p:cNvSpPr txBox="1">
            <a:spLocks/>
          </p:cNvSpPr>
          <p:nvPr/>
        </p:nvSpPr>
        <p:spPr>
          <a:xfrm>
            <a:off x="6545959" y="2323996"/>
            <a:ext cx="5268351" cy="13219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chemeClr val="tx1">
                    <a:lumMod val="25000"/>
                  </a:schemeClr>
                </a:solidFill>
                <a:latin typeface="Aptos SemiBold" panose="020B0004020202020204" pitchFamily="34" charset="0"/>
              </a:rPr>
              <a:t>J2 : 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passage sous les falaises d’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Averau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: très très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léger passage exposé au vertige, sur 350m.</a:t>
            </a:r>
          </a:p>
          <a:p>
            <a:pPr marL="0" indent="0">
              <a:buNone/>
            </a:pPr>
            <a:b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</a:br>
            <a:r>
              <a:rPr lang="fr-FR" sz="1800" b="1" dirty="0">
                <a:solidFill>
                  <a:schemeClr val="tx1">
                    <a:lumMod val="25000"/>
                  </a:schemeClr>
                </a:solidFill>
                <a:latin typeface="Aptos SemiBold" panose="020B0004020202020204" pitchFamily="34" charset="0"/>
              </a:rPr>
              <a:t>J4 : 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pas de difficulté mais courte descente raide (sur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400m) lors de la traversée sous la 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Tofane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de 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Rozes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sur sentier en terre/herbe (pas de pierrier). Pas de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sujet au vertige mais il faut cependant faire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attention. Il n’y a pas de vide de part et d’autre, juste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une pente enherbée raide sur cette courte distance.</a:t>
            </a:r>
          </a:p>
        </p:txBody>
      </p:sp>
    </p:spTree>
    <p:extLst>
      <p:ext uri="{BB962C8B-B14F-4D97-AF65-F5344CB8AC3E}">
        <p14:creationId xmlns:p14="http://schemas.microsoft.com/office/powerpoint/2010/main" val="516364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C2C0B-1C58-6647-A7B7-5CE83C33D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898CC13-035A-8F46-2315-E72361DC9CD7}"/>
              </a:ext>
            </a:extLst>
          </p:cNvPr>
          <p:cNvSpPr txBox="1"/>
          <p:nvPr/>
        </p:nvSpPr>
        <p:spPr>
          <a:xfrm>
            <a:off x="903253" y="1516499"/>
            <a:ext cx="10961914" cy="3376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Le transport international depuis le Québec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Le bus public de Venise jusqu'à </a:t>
            </a:r>
            <a:r>
              <a:rPr lang="fr-FR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Cortina</a:t>
            </a: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d'</a:t>
            </a:r>
            <a:r>
              <a:rPr lang="fr-FR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Ampezzo</a:t>
            </a: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en début de séjour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Le train de Bressanone à Venise en fin de séjour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Les assurances voyages personnelles, y compris médicales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Les pourboires (entre 40€ et 60€ / voyageur)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Les boissons et dépenses personnelles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Les visites de sites et musées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Le supplément pour être en chambre individuelle (930$ - maximum 2 chambres par groupe)</a:t>
            </a: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A2B71C6D-07C6-4495-279E-CE465648215E}"/>
              </a:ext>
            </a:extLst>
          </p:cNvPr>
          <p:cNvSpPr txBox="1">
            <a:spLocks/>
          </p:cNvSpPr>
          <p:nvPr/>
        </p:nvSpPr>
        <p:spPr>
          <a:xfrm>
            <a:off x="903253" y="477740"/>
            <a:ext cx="11288747" cy="1038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Le prix ne comprend pas</a:t>
            </a:r>
          </a:p>
        </p:txBody>
      </p:sp>
    </p:spTree>
    <p:extLst>
      <p:ext uri="{BB962C8B-B14F-4D97-AF65-F5344CB8AC3E}">
        <p14:creationId xmlns:p14="http://schemas.microsoft.com/office/powerpoint/2010/main" val="3154207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DDA52-A374-EE16-F184-100878C75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9B1D50AC-08E4-1FD5-A16E-8B31FC05F20E}"/>
              </a:ext>
            </a:extLst>
          </p:cNvPr>
          <p:cNvSpPr txBox="1">
            <a:spLocks/>
          </p:cNvSpPr>
          <p:nvPr/>
        </p:nvSpPr>
        <p:spPr>
          <a:xfrm>
            <a:off x="4093715" y="2714044"/>
            <a:ext cx="4612964" cy="1038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280271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03922-6A75-7B24-3EE3-B04FBA20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996476-BF90-7F35-9A06-19C5F1B3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Infos sur le voyage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A0E1BDDA-C6A7-561A-2B72-43AD4CECCDEC}"/>
              </a:ext>
            </a:extLst>
          </p:cNvPr>
          <p:cNvSpPr txBox="1">
            <a:spLocks/>
          </p:cNvSpPr>
          <p:nvPr/>
        </p:nvSpPr>
        <p:spPr>
          <a:xfrm>
            <a:off x="6556515" y="1309888"/>
            <a:ext cx="4111486" cy="49791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i="0" dirty="0"/>
              <a:t>Transport des bagages 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C32C5591-EBC2-75A1-D034-F7E305CED5C6}"/>
              </a:ext>
            </a:extLst>
          </p:cNvPr>
          <p:cNvSpPr txBox="1">
            <a:spLocks/>
          </p:cNvSpPr>
          <p:nvPr/>
        </p:nvSpPr>
        <p:spPr>
          <a:xfrm>
            <a:off x="6556515" y="1965708"/>
            <a:ext cx="5268351" cy="13219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Voyage en semi-itinérance. Vous ne portez qu’un petit sac avec vos affaires de la journée. </a:t>
            </a:r>
          </a:p>
          <a:p>
            <a:pPr marL="0" indent="0">
              <a:buNone/>
            </a:pPr>
            <a:endParaRPr lang="fr-FR" sz="1800" dirty="0">
              <a:solidFill>
                <a:schemeClr val="tx1">
                  <a:lumMod val="2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72B33F2A-E98C-1D82-F662-1C3A8DF0170E}"/>
              </a:ext>
            </a:extLst>
          </p:cNvPr>
          <p:cNvSpPr txBox="1">
            <a:spLocks/>
          </p:cNvSpPr>
          <p:nvPr/>
        </p:nvSpPr>
        <p:spPr>
          <a:xfrm>
            <a:off x="6556515" y="3038738"/>
            <a:ext cx="4111486" cy="49791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i="0" dirty="0"/>
              <a:t>Transferts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45613F3E-5DC9-3B4A-0E1E-B5818A3FBE88}"/>
              </a:ext>
            </a:extLst>
          </p:cNvPr>
          <p:cNvSpPr txBox="1">
            <a:spLocks/>
          </p:cNvSpPr>
          <p:nvPr/>
        </p:nvSpPr>
        <p:spPr>
          <a:xfrm>
            <a:off x="6556515" y="3694558"/>
            <a:ext cx="5268351" cy="13219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En bus privés et bus publics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Pendant le séjour à 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Cortina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, les transferts sont presque tous privés sauf le J6. Il y a beaucoup de monde sur place et très peu de connections en bus publics. 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Pour le séjour dans le Sud Tyrol, les transferts sont en bus public. La région est plus tranquille, les transferts sont plus courts et les connections en bus sont efficaces. 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86182946-2386-C0FA-C0FD-B7BA69A79057}"/>
              </a:ext>
            </a:extLst>
          </p:cNvPr>
          <p:cNvSpPr txBox="1">
            <a:spLocks/>
          </p:cNvSpPr>
          <p:nvPr/>
        </p:nvSpPr>
        <p:spPr>
          <a:xfrm>
            <a:off x="467141" y="1325297"/>
            <a:ext cx="4111486" cy="49791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i="0" dirty="0"/>
              <a:t>Encadrement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0B6E778A-7112-F8CC-A559-CD5AA4E9199F}"/>
              </a:ext>
            </a:extLst>
          </p:cNvPr>
          <p:cNvSpPr txBox="1">
            <a:spLocks/>
          </p:cNvSpPr>
          <p:nvPr/>
        </p:nvSpPr>
        <p:spPr>
          <a:xfrm>
            <a:off x="467141" y="1965707"/>
            <a:ext cx="5268351" cy="13219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Par un accompagnateur en montagne diplômé d'État français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4CE9E9CC-5985-0ECC-C66D-B9149787D534}"/>
              </a:ext>
            </a:extLst>
          </p:cNvPr>
          <p:cNvSpPr txBox="1">
            <a:spLocks/>
          </p:cNvSpPr>
          <p:nvPr/>
        </p:nvSpPr>
        <p:spPr>
          <a:xfrm>
            <a:off x="467141" y="2931086"/>
            <a:ext cx="4111486" cy="49791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>
                    <a:lumMod val="25000"/>
                  </a:schemeClr>
                </a:solidFill>
                <a:latin typeface="TRJN DaVinci Italic Display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i="0" dirty="0"/>
              <a:t>Météo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F915CC8D-4E49-CACC-841C-972F9E077707}"/>
              </a:ext>
            </a:extLst>
          </p:cNvPr>
          <p:cNvSpPr txBox="1">
            <a:spLocks/>
          </p:cNvSpPr>
          <p:nvPr/>
        </p:nvSpPr>
        <p:spPr>
          <a:xfrm>
            <a:off x="467141" y="3570307"/>
            <a:ext cx="5268351" cy="13219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Incertaine 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  <a:sym typeface="Wingdings" pitchFamily="2" charset="2"/>
              </a:rPr>
              <a:t>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Prévoir du linge pour le soleil, la pluie et le froid !</a:t>
            </a:r>
          </a:p>
        </p:txBody>
      </p:sp>
    </p:spTree>
    <p:extLst>
      <p:ext uri="{BB962C8B-B14F-4D97-AF65-F5344CB8AC3E}">
        <p14:creationId xmlns:p14="http://schemas.microsoft.com/office/powerpoint/2010/main" val="264014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6193AE4-68DB-8651-650D-8A956D0716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44594" y="447735"/>
            <a:ext cx="4778326" cy="2014653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1</a:t>
            </a:r>
            <a:r>
              <a:rPr lang="fr-FR" baseline="300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ère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Semaine</a:t>
            </a:r>
          </a:p>
          <a:p>
            <a:pPr algn="ctr"/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Les Dolomites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0F36B9-3F3B-015A-A764-2C5BDAF4355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49060" y="2462388"/>
            <a:ext cx="5268351" cy="1321987"/>
          </a:xfrm>
        </p:spPr>
        <p:txBody>
          <a:bodyPr lIns="91440" tIns="45720" rIns="91440" bIns="45720" anchor="t"/>
          <a:lstStyle/>
          <a:p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Accueil à 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Cortina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d’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Ampezzo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  à 16h30 et transfert en bus privatif jusqu’à </a:t>
            </a:r>
            <a:r>
              <a:rPr lang="fr-FR" sz="1800" dirty="0" err="1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Pocol</a:t>
            </a:r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. </a:t>
            </a:r>
          </a:p>
          <a:p>
            <a:r>
              <a:rPr lang="fr-FR" sz="1800" dirty="0">
                <a:solidFill>
                  <a:schemeClr val="tx1">
                    <a:lumMod val="25000"/>
                  </a:schemeClr>
                </a:solidFill>
                <a:latin typeface="Aptos Light" panose="020B0004020202020204" pitchFamily="34" charset="0"/>
              </a:rPr>
              <a:t>Installation pour 4 nuits à l’hôtel. Présentation de la semaine de randonnée par l’accompagnateur.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101AEAF-8287-E6FD-3232-9A7A443D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4" y="530677"/>
            <a:ext cx="5268351" cy="52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écouvrir les Dolomites en Italie : itinéraires, incontournables, randonnées">
            <a:extLst>
              <a:ext uri="{FF2B5EF4-FFF2-40B4-BE49-F238E27FC236}">
                <a16:creationId xmlns:a16="http://schemas.microsoft.com/office/drawing/2014/main" id="{8A201BD2-5750-45B9-BE52-DC41980A7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481"/>
          <a:stretch>
            <a:fillRect/>
          </a:stretch>
        </p:blipFill>
        <p:spPr bwMode="auto">
          <a:xfrm>
            <a:off x="6444594" y="3784375"/>
            <a:ext cx="5077284" cy="201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5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A517-72E3-9E04-AF7A-96A43228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1C4C112-279F-DE09-046C-7094C7B6DE0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01370" y="418885"/>
            <a:ext cx="11049116" cy="1030805"/>
          </a:xfrm>
        </p:spPr>
        <p:txBody>
          <a:bodyPr lIns="91440" tIns="45720" rIns="91440" bIns="45720" anchor="t"/>
          <a:lstStyle/>
          <a:p>
            <a:r>
              <a:rPr lang="fr-FR" sz="44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Les Dolomites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2DD104-29DA-4051-9263-7343099BE5CB}"/>
              </a:ext>
            </a:extLst>
          </p:cNvPr>
          <p:cNvSpPr txBox="1"/>
          <p:nvPr/>
        </p:nvSpPr>
        <p:spPr>
          <a:xfrm>
            <a:off x="1001370" y="1542585"/>
            <a:ext cx="776494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Les Dolomites se trouvent dans le Nord-Est de l’Italie, à cheval sur plusieurs régions (le Trentin-Haut-Adige / Sud-Tyrol, la Vénétie et une petite partie du Frioul-Vénétie Julienne)</a:t>
            </a:r>
          </a:p>
          <a:p>
            <a:endParaRPr lang="fr-FR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CA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Paysages : </a:t>
            </a:r>
            <a:r>
              <a:rPr lang="fr-CA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montagnes de calcaire aux formes spectaculaires, falaises rosées au coucher du soleil.</a:t>
            </a:r>
          </a:p>
          <a:p>
            <a:endParaRPr lang="fr-CA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CA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Nature : </a:t>
            </a:r>
            <a:r>
              <a:rPr lang="fr-CA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parcs naturels, lacs alpins, forêts et prairies fleuries.</a:t>
            </a:r>
          </a:p>
          <a:p>
            <a:endParaRPr lang="fr-CA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CA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Activités : </a:t>
            </a:r>
            <a:r>
              <a:rPr lang="fr-CA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randonnée, escalade, ski, vélo.</a:t>
            </a:r>
          </a:p>
          <a:p>
            <a:endParaRPr lang="fr-CA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CA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Culture : </a:t>
            </a:r>
            <a:r>
              <a:rPr lang="fr-CA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carrefour entre traditions </a:t>
            </a:r>
            <a:r>
              <a:rPr lang="fr-CA" dirty="0" err="1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ladines</a:t>
            </a:r>
            <a:r>
              <a:rPr lang="fr-CA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, tyroliennes et italiennes.</a:t>
            </a:r>
          </a:p>
          <a:p>
            <a:endParaRPr lang="fr-CA" dirty="0">
              <a:solidFill>
                <a:schemeClr val="bg1">
                  <a:lumMod val="10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fr-CA" b="1" dirty="0">
                <a:solidFill>
                  <a:schemeClr val="bg1">
                    <a:lumMod val="10000"/>
                  </a:schemeClr>
                </a:solidFill>
                <a:latin typeface="Aptos SemiBold" panose="020B0004020202020204" pitchFamily="34" charset="0"/>
              </a:rPr>
              <a:t>Ambiance : </a:t>
            </a:r>
            <a:r>
              <a:rPr lang="fr-CA" dirty="0">
                <a:solidFill>
                  <a:schemeClr val="bg1">
                    <a:lumMod val="10000"/>
                  </a:schemeClr>
                </a:solidFill>
                <a:latin typeface="Aptos Light" panose="020B0004020202020204" pitchFamily="34" charset="0"/>
              </a:rPr>
              <a:t>un mélange de majesté sauvage et de charme alpin.</a:t>
            </a:r>
          </a:p>
        </p:txBody>
      </p:sp>
      <p:pic>
        <p:nvPicPr>
          <p:cNvPr id="3076" name="Picture 4" descr="Randonnées dans les Dolomites - I-Trekkings">
            <a:extLst>
              <a:ext uri="{FF2B5EF4-FFF2-40B4-BE49-F238E27FC236}">
                <a16:creationId xmlns:a16="http://schemas.microsoft.com/office/drawing/2014/main" id="{36F5D8DA-7B4B-879E-328B-1734D3A72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141" y="1542585"/>
            <a:ext cx="27813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23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DA703-DA4F-0DBB-D08A-79481ADD0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5E6798B-5FD4-CAA0-317E-F1F7193B6C2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01370" y="418885"/>
            <a:ext cx="6455281" cy="1030805"/>
          </a:xfrm>
        </p:spPr>
        <p:txBody>
          <a:bodyPr lIns="91440" tIns="45720" rIns="91440" bIns="45720" anchor="t"/>
          <a:lstStyle/>
          <a:p>
            <a:r>
              <a:rPr lang="fr-FR" sz="48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2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</a:t>
            </a:r>
            <a:r>
              <a:rPr lang="fr-CA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Cinque </a:t>
            </a:r>
            <a:r>
              <a:rPr lang="fr-CA" sz="48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Torri</a:t>
            </a:r>
            <a:endParaRPr lang="fr-FR" sz="48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6AA987-277C-BE0A-CDAD-334EE34160CE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3C0EA3B6-88B2-B2AC-93EF-C632FE3431E2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4h et 4h30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350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715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10 km</a:t>
            </a:r>
          </a:p>
        </p:txBody>
      </p:sp>
      <p:pic>
        <p:nvPicPr>
          <p:cNvPr id="1028" name="Picture 4" descr="A Guide to the Dolomites’ Cinque Torri">
            <a:extLst>
              <a:ext uri="{FF2B5EF4-FFF2-40B4-BE49-F238E27FC236}">
                <a16:creationId xmlns:a16="http://schemas.microsoft.com/office/drawing/2014/main" id="{D4D8ED75-1A00-CD78-CA0A-6CFC5456E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2181" r="2196"/>
          <a:stretch>
            <a:fillRect/>
          </a:stretch>
        </p:blipFill>
        <p:spPr bwMode="auto">
          <a:xfrm>
            <a:off x="4713142" y="1631220"/>
            <a:ext cx="6378735" cy="440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que Torri, the iconic towers of the Dolomites">
            <a:extLst>
              <a:ext uri="{FF2B5EF4-FFF2-40B4-BE49-F238E27FC236}">
                <a16:creationId xmlns:a16="http://schemas.microsoft.com/office/drawing/2014/main" id="{D9584DB7-9037-2547-85CE-071BAF7C0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3" t="4962" r="3590" b="3901"/>
          <a:stretch>
            <a:fillRect/>
          </a:stretch>
        </p:blipFill>
        <p:spPr bwMode="auto">
          <a:xfrm>
            <a:off x="1001370" y="1631220"/>
            <a:ext cx="3357689" cy="25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976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4D632-C127-BF50-2B9B-95A291092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1291729-191D-DFC2-F273-1110D21F12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01370" y="418885"/>
            <a:ext cx="10090507" cy="1030805"/>
          </a:xfrm>
        </p:spPr>
        <p:txBody>
          <a:bodyPr lIns="91440" tIns="45720" rIns="91440" bIns="45720" anchor="t"/>
          <a:lstStyle/>
          <a:p>
            <a:r>
              <a:rPr lang="fr-FR" sz="48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3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</a:t>
            </a:r>
            <a:r>
              <a:rPr lang="fr-CA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Le lac de la </a:t>
            </a:r>
            <a:r>
              <a:rPr lang="fr-CA" sz="48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Croda</a:t>
            </a:r>
            <a:r>
              <a:rPr lang="fr-CA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da Lago</a:t>
            </a:r>
            <a:endParaRPr lang="fr-FR" sz="48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B67D72-968D-ED9E-8360-D98E3CB24972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3A61874-270B-39BE-003C-9E1D8BEA1952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4h30 et 5h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350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900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11 km</a:t>
            </a:r>
          </a:p>
        </p:txBody>
      </p:sp>
      <p:pic>
        <p:nvPicPr>
          <p:cNvPr id="2050" name="Picture 2" descr="Croda da Lago — Wikipédia">
            <a:extLst>
              <a:ext uri="{FF2B5EF4-FFF2-40B4-BE49-F238E27FC236}">
                <a16:creationId xmlns:a16="http://schemas.microsoft.com/office/drawing/2014/main" id="{48055F67-3C42-CEE0-98F0-1F256DC64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 b="11074"/>
          <a:stretch>
            <a:fillRect/>
          </a:stretch>
        </p:blipFill>
        <p:spPr bwMode="auto">
          <a:xfrm>
            <a:off x="1001370" y="1530390"/>
            <a:ext cx="4774144" cy="27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pwards to Forcella di Formin!">
            <a:extLst>
              <a:ext uri="{FF2B5EF4-FFF2-40B4-BE49-F238E27FC236}">
                <a16:creationId xmlns:a16="http://schemas.microsoft.com/office/drawing/2014/main" id="{0BC6614E-4DF0-3C24-98B5-8F6097B4B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8916" b="48000"/>
          <a:stretch>
            <a:fillRect/>
          </a:stretch>
        </p:blipFill>
        <p:spPr bwMode="auto">
          <a:xfrm>
            <a:off x="5994864" y="4422178"/>
            <a:ext cx="5094629" cy="16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peak of beco de mezodi reflected in lago di federa with orange larches all around">
            <a:extLst>
              <a:ext uri="{FF2B5EF4-FFF2-40B4-BE49-F238E27FC236}">
                <a16:creationId xmlns:a16="http://schemas.microsoft.com/office/drawing/2014/main" id="{499DB3D5-B46C-27F0-4E2A-BE8CF1E83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9" b="3203"/>
          <a:stretch>
            <a:fillRect/>
          </a:stretch>
        </p:blipFill>
        <p:spPr bwMode="auto">
          <a:xfrm>
            <a:off x="5994865" y="1530390"/>
            <a:ext cx="5094629" cy="27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C890EFDF-8EBF-E953-B395-1560EC71C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F11EC0-71AB-0456-0998-D5CC65C7D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0" b="89873" l="7563" r="72829">
                        <a14:foregroundMark x1="29692" y1="33861" x2="29692" y2="33861"/>
                        <a14:foregroundMark x1="48459" y1="11709" x2="1120" y2="52848"/>
                        <a14:foregroundMark x1="1120" y1="52848" x2="9524" y2="87975"/>
                        <a14:foregroundMark x1="9524" y1="87975" x2="46218" y2="31646"/>
                        <a14:foregroundMark x1="46218" y1="31646" x2="70028" y2="51266"/>
                        <a14:foregroundMark x1="70028" y1="51266" x2="39776" y2="67722"/>
                        <a14:foregroundMark x1="39776" y1="67722" x2="72829" y2="66456"/>
                        <a14:foregroundMark x1="72829" y1="66456" x2="40056" y2="30696"/>
                        <a14:foregroundMark x1="40056" y1="30696" x2="15966" y2="50633"/>
                        <a14:foregroundMark x1="15966" y1="50633" x2="47619" y2="50949"/>
                        <a14:foregroundMark x1="47619" y1="50949" x2="51821" y2="33228"/>
                      </a14:backgroundRemoval>
                    </a14:imgEffect>
                  </a14:imgLayer>
                </a14:imgProps>
              </a:ext>
            </a:extLst>
          </a:blip>
          <a:srcRect r="23736"/>
          <a:stretch>
            <a:fillRect/>
          </a:stretch>
        </p:blipFill>
        <p:spPr>
          <a:xfrm>
            <a:off x="4511966" y="4493512"/>
            <a:ext cx="1263548" cy="146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72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15D02-F5E4-C7E1-3977-FE452D37E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75995A7-8B01-D624-A60D-89BFFECD3D0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94541" y="382555"/>
            <a:ext cx="10885830" cy="1030805"/>
          </a:xfrm>
        </p:spPr>
        <p:txBody>
          <a:bodyPr lIns="91440" tIns="45720" rIns="91440" bIns="45720" anchor="t"/>
          <a:lstStyle/>
          <a:p>
            <a:r>
              <a:rPr lang="fr-FR" sz="4800" u="sng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Jour 4</a:t>
            </a:r>
            <a:r>
              <a:rPr lang="fr-FR" sz="4800" dirty="0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 : Traversée du massif du </a:t>
            </a:r>
            <a:r>
              <a:rPr lang="fr-FR" sz="4800" dirty="0" err="1">
                <a:solidFill>
                  <a:schemeClr val="tx1">
                    <a:lumMod val="50000"/>
                  </a:schemeClr>
                </a:solidFill>
                <a:latin typeface="TRJN DaVinci Italic Display" pitchFamily="2" charset="77"/>
              </a:rPr>
              <a:t>Tofane</a:t>
            </a:r>
            <a:endParaRPr lang="fr-FR" sz="4800" dirty="0">
              <a:solidFill>
                <a:schemeClr val="tx1">
                  <a:lumMod val="50000"/>
                </a:schemeClr>
              </a:solidFill>
              <a:latin typeface="TRJN DaVinci Italic Display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004CC-F469-DD5F-0AB4-9136880280C4}"/>
              </a:ext>
            </a:extLst>
          </p:cNvPr>
          <p:cNvSpPr/>
          <p:nvPr/>
        </p:nvSpPr>
        <p:spPr>
          <a:xfrm>
            <a:off x="1001371" y="4422179"/>
            <a:ext cx="3357689" cy="16091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2CB5CF6D-F68F-CA59-16C8-D60519A23BB9}"/>
              </a:ext>
            </a:extLst>
          </p:cNvPr>
          <p:cNvSpPr txBox="1">
            <a:spLocks/>
          </p:cNvSpPr>
          <p:nvPr/>
        </p:nvSpPr>
        <p:spPr>
          <a:xfrm>
            <a:off x="1077592" y="4554619"/>
            <a:ext cx="3357689" cy="14767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0" b="0" i="0" kern="1200">
                <a:solidFill>
                  <a:schemeClr val="accent3"/>
                </a:solidFill>
                <a:latin typeface="TRJN DaVinci Displ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Temps de marche : entre 4h et 4h30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+ : 350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Dénivelé - : 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630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m</a:t>
            </a:r>
          </a:p>
          <a:p>
            <a:pPr algn="l"/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Distance parcourue : 1</a:t>
            </a:r>
            <a:r>
              <a:rPr lang="fr-CA" sz="1600" dirty="0">
                <a:solidFill>
                  <a:srgbClr val="FFFFFF"/>
                </a:solidFill>
                <a:latin typeface="Aptos Light" panose="020B0004020202020204" pitchFamily="34" charset="0"/>
              </a:rPr>
              <a:t>1</a:t>
            </a:r>
            <a:r>
              <a:rPr lang="fr-CA" sz="1600" dirty="0">
                <a:solidFill>
                  <a:srgbClr val="FFFFFF"/>
                </a:solidFill>
                <a:effectLst/>
                <a:latin typeface="Aptos Light" panose="020B0004020202020204" pitchFamily="34" charset="0"/>
              </a:rPr>
              <a:t> km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81C7C4E-7ABA-7562-370B-CB383377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3080" name="Picture 8" descr="La Tofana di Rozes.">
            <a:extLst>
              <a:ext uri="{FF2B5EF4-FFF2-40B4-BE49-F238E27FC236}">
                <a16:creationId xmlns:a16="http://schemas.microsoft.com/office/drawing/2014/main" id="{FC3991A2-4856-FDDE-3C1A-BB2FCF9E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98" y="1635694"/>
            <a:ext cx="6596579" cy="43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l dei Bos : les meilleures randonnées | AllTrails">
            <a:extLst>
              <a:ext uri="{FF2B5EF4-FFF2-40B4-BE49-F238E27FC236}">
                <a16:creationId xmlns:a16="http://schemas.microsoft.com/office/drawing/2014/main" id="{70AE0F77-70BF-6E04-266F-8E56893E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53" y="1635694"/>
            <a:ext cx="3380128" cy="21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95053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PRÉSENTATION_TERRESDAVENTURE">
  <a:themeElements>
    <a:clrScheme name="Palette_TDV">
      <a:dk1>
        <a:srgbClr val="E8E5D7"/>
      </a:dk1>
      <a:lt1>
        <a:srgbClr val="DFD7CF"/>
      </a:lt1>
      <a:dk2>
        <a:srgbClr val="C2BBAE"/>
      </a:dk2>
      <a:lt2>
        <a:srgbClr val="93896C"/>
      </a:lt2>
      <a:accent1>
        <a:srgbClr val="4B401D"/>
      </a:accent1>
      <a:accent2>
        <a:srgbClr val="A97C21"/>
      </a:accent2>
      <a:accent3>
        <a:srgbClr val="565A0F"/>
      </a:accent3>
      <a:accent4>
        <a:srgbClr val="F3FF2A"/>
      </a:accent4>
      <a:accent5>
        <a:srgbClr val="FE4600"/>
      </a:accent5>
      <a:accent6>
        <a:srgbClr val="9BCFF0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58DA7E5713BA4498826A2C8FAE5A86" ma:contentTypeVersion="28" ma:contentTypeDescription="Crée un document." ma:contentTypeScope="" ma:versionID="62267ee093738022cc1dd6f932ccb78c">
  <xsd:schema xmlns:xsd="http://www.w3.org/2001/XMLSchema" xmlns:xs="http://www.w3.org/2001/XMLSchema" xmlns:p="http://schemas.microsoft.com/office/2006/metadata/properties" xmlns:ns2="9b83c2c2-241f-4eb1-8a8c-468c74f709b8" xmlns:ns3="09fb51f1-4036-49f0-ae18-0f3c0164ee55" targetNamespace="http://schemas.microsoft.com/office/2006/metadata/properties" ma:root="true" ma:fieldsID="f2279cdbf7c8ba93de9ab7a3b6a4c635" ns2:_="" ns3:_="">
    <xsd:import namespace="9b83c2c2-241f-4eb1-8a8c-468c74f709b8"/>
    <xsd:import namespace="09fb51f1-4036-49f0-ae18-0f3c0164ee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Dossier" minOccurs="0"/>
                <xsd:element ref="ns3:c7044b78-b434-40f6-ad4c-9084cab2289bCountryOrRegion" minOccurs="0"/>
                <xsd:element ref="ns3:c7044b78-b434-40f6-ad4c-9084cab2289bState" minOccurs="0"/>
                <xsd:element ref="ns3:c7044b78-b434-40f6-ad4c-9084cab2289bCity" minOccurs="0"/>
                <xsd:element ref="ns3:c7044b78-b434-40f6-ad4c-9084cab2289bPostalCode" minOccurs="0"/>
                <xsd:element ref="ns3:c7044b78-b434-40f6-ad4c-9084cab2289bStreet" minOccurs="0"/>
                <xsd:element ref="ns3:c7044b78-b434-40f6-ad4c-9084cab2289bGeoLoc" minOccurs="0"/>
                <xsd:element ref="ns3:c7044b78-b434-40f6-ad4c-9084cab2289bDispName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3c2c2-241f-4eb1-8a8c-468c74f709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be0b3f-4c7d-4d2c-8577-0c42d6a976d1}" ma:internalName="TaxCatchAll" ma:showField="CatchAllData" ma:web="9b83c2c2-241f-4eb1-8a8c-468c74f709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b51f1-4036-49f0-ae18-0f3c0164ee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89ae9cbc-bcc1-4fa6-95ed-e6d00dba1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ossier" ma:index="22" nillable="true" ma:displayName="Dossier" ma:format="Dropdown" ma:internalName="Dossier">
      <xsd:simpleType>
        <xsd:restriction base="dms:Unknown"/>
      </xsd:simpleType>
    </xsd:element>
    <xsd:element name="c7044b78-b434-40f6-ad4c-9084cab2289bCountryOrRegion" ma:index="23" nillable="true" ma:displayName="Dossier : Pays/région" ma:internalName="CountryOrRegion" ma:readOnly="true">
      <xsd:simpleType>
        <xsd:restriction base="dms:Text"/>
      </xsd:simpleType>
    </xsd:element>
    <xsd:element name="c7044b78-b434-40f6-ad4c-9084cab2289bState" ma:index="24" nillable="true" ma:displayName="Dossier : État" ma:internalName="State" ma:readOnly="true">
      <xsd:simpleType>
        <xsd:restriction base="dms:Text"/>
      </xsd:simpleType>
    </xsd:element>
    <xsd:element name="c7044b78-b434-40f6-ad4c-9084cab2289bCity" ma:index="25" nillable="true" ma:displayName="Dossier : Ville" ma:internalName="City" ma:readOnly="true">
      <xsd:simpleType>
        <xsd:restriction base="dms:Text"/>
      </xsd:simpleType>
    </xsd:element>
    <xsd:element name="c7044b78-b434-40f6-ad4c-9084cab2289bPostalCode" ma:index="26" nillable="true" ma:displayName="Dossier : Code postal" ma:internalName="PostalCode" ma:readOnly="true">
      <xsd:simpleType>
        <xsd:restriction base="dms:Text"/>
      </xsd:simpleType>
    </xsd:element>
    <xsd:element name="c7044b78-b434-40f6-ad4c-9084cab2289bStreet" ma:index="27" nillable="true" ma:displayName="Dossier : Rue" ma:internalName="Street" ma:readOnly="true">
      <xsd:simpleType>
        <xsd:restriction base="dms:Text"/>
      </xsd:simpleType>
    </xsd:element>
    <xsd:element name="c7044b78-b434-40f6-ad4c-9084cab2289bGeoLoc" ma:index="28" nillable="true" ma:displayName="Dossier : Coordonnées" ma:internalName="GeoLoc" ma:readOnly="true">
      <xsd:simpleType>
        <xsd:restriction base="dms:Unknown"/>
      </xsd:simpleType>
    </xsd:element>
    <xsd:element name="c7044b78-b434-40f6-ad4c-9084cab2289bDispName" ma:index="29" nillable="true" ma:displayName="Dossier : nom" ma:internalName="DispName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Type de contenu"/>
        <xsd:element ref="dc:title" minOccurs="0" maxOccurs="1" ma:index="3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b83c2c2-241f-4eb1-8a8c-468c74f709b8">
      <UserInfo>
        <DisplayName/>
        <AccountId xsi:nil="true"/>
        <AccountType/>
      </UserInfo>
    </SharedWithUsers>
    <lcf76f155ced4ddcb4097134ff3c332f xmlns="09fb51f1-4036-49f0-ae18-0f3c0164ee55">
      <Terms xmlns="http://schemas.microsoft.com/office/infopath/2007/PartnerControls"/>
    </lcf76f155ced4ddcb4097134ff3c332f>
    <TaxCatchAll xmlns="9b83c2c2-241f-4eb1-8a8c-468c74f709b8" xsi:nil="true"/>
    <Dossier xmlns="09fb51f1-4036-49f0-ae18-0f3c0164ee55" xsi:nil="true"/>
  </documentManagement>
</p:properties>
</file>

<file path=customXml/itemProps1.xml><?xml version="1.0" encoding="utf-8"?>
<ds:datastoreItem xmlns:ds="http://schemas.openxmlformats.org/officeDocument/2006/customXml" ds:itemID="{F4782B68-5951-4F83-BE6F-A803EB3DED61}">
  <ds:schemaRefs>
    <ds:schemaRef ds:uri="09fb51f1-4036-49f0-ae18-0f3c0164ee55"/>
    <ds:schemaRef ds:uri="9b83c2c2-241f-4eb1-8a8c-468c74f709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6B463FE-288C-4E34-8F52-3F2A3E9FAA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0EACF5-440C-43C2-B368-BA371482DB54}">
  <ds:schemaRefs>
    <ds:schemaRef ds:uri="09fb51f1-4036-49f0-ae18-0f3c0164ee55"/>
    <ds:schemaRef ds:uri="81fe7733-55b9-443c-afc8-4710cb45ace6"/>
    <ds:schemaRef ds:uri="9b83c2c2-241f-4eb1-8a8c-468c74f709b8"/>
    <ds:schemaRef ds:uri="9db819b2-b986-47b3-a21c-f229870cf226"/>
    <ds:schemaRef ds:uri="ee4e610c-40d9-40e7-82d3-9c24e3cbbd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1369</Words>
  <Application>Microsoft Office PowerPoint</Application>
  <PresentationFormat>Grand écran</PresentationFormat>
  <Paragraphs>192</Paragraphs>
  <Slides>31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Aptos</vt:lpstr>
      <vt:lpstr>Aptos Light</vt:lpstr>
      <vt:lpstr>Aptos SemiBold</vt:lpstr>
      <vt:lpstr>Arial</vt:lpstr>
      <vt:lpstr>Bookman Old Style</vt:lpstr>
      <vt:lpstr>TRJN DaVinci Display</vt:lpstr>
      <vt:lpstr>TRJN DaVinci Italic Display</vt:lpstr>
      <vt:lpstr>TEMPLATE_PRÉSENTATION_TERRESDAVENTURE</vt:lpstr>
      <vt:lpstr>Séjour privatif Club Oxygène </vt:lpstr>
      <vt:lpstr>Infos sur le voyage</vt:lpstr>
      <vt:lpstr>Infos sur le voyage</vt:lpstr>
      <vt:lpstr>Infos sur le voyage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Marine Catalan</dc:creator>
  <cp:lastModifiedBy>christiane blanchette</cp:lastModifiedBy>
  <cp:revision>58</cp:revision>
  <dcterms:created xsi:type="dcterms:W3CDTF">2024-09-20T09:03:38Z</dcterms:created>
  <dcterms:modified xsi:type="dcterms:W3CDTF">2025-09-11T21:34:11Z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0x010100FA58DA7E5713BA4498826A2C8FAE5A86</vt:lpwstr>
  </property>
  <property fmtid="{D5CDD505-2E9C-101B-9397-08002B2CF9AE}" pid="3" name="Order">
    <vt:r8>801400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